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4" r:id="rId2"/>
    <p:sldId id="265" r:id="rId3"/>
    <p:sldId id="266" r:id="rId4"/>
    <p:sldId id="292" r:id="rId5"/>
    <p:sldId id="293" r:id="rId6"/>
    <p:sldId id="279" r:id="rId7"/>
    <p:sldId id="267" r:id="rId8"/>
    <p:sldId id="298" r:id="rId9"/>
    <p:sldId id="282" r:id="rId10"/>
    <p:sldId id="283" r:id="rId11"/>
    <p:sldId id="284" r:id="rId12"/>
    <p:sldId id="285" r:id="rId13"/>
    <p:sldId id="294" r:id="rId14"/>
    <p:sldId id="295" r:id="rId15"/>
    <p:sldId id="296" r:id="rId16"/>
    <p:sldId id="276" r:id="rId17"/>
    <p:sldId id="299" r:id="rId18"/>
    <p:sldId id="297" r:id="rId19"/>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Без стилю та сітки таблиці">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68836" autoAdjust="0"/>
  </p:normalViewPr>
  <p:slideViewPr>
    <p:cSldViewPr snapToGrid="0">
      <p:cViewPr varScale="1">
        <p:scale>
          <a:sx n="56" d="100"/>
          <a:sy n="56" d="100"/>
        </p:scale>
        <p:origin x="1790" y="43"/>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Місце для дати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B1AD82-181B-4438-9149-F040BD2BE3BD}" type="datetimeFigureOut">
              <a:rPr lang="uk-UA" smtClean="0"/>
              <a:t>22.05.2025</a:t>
            </a:fld>
            <a:endParaRPr lang="uk-UA"/>
          </a:p>
        </p:txBody>
      </p:sp>
      <p:sp>
        <p:nvSpPr>
          <p:cNvPr id="4" name="Місце для зображення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Місце для нотаток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6" name="Місце для нижнього колонтитула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Місце для номера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D502A-2D4A-416B-A249-A1EEBD55583D}" type="slidenum">
              <a:rPr lang="uk-UA" smtClean="0"/>
              <a:t>‹№›</a:t>
            </a:fld>
            <a:endParaRPr lang="uk-UA"/>
          </a:p>
        </p:txBody>
      </p:sp>
    </p:spTree>
    <p:extLst>
      <p:ext uri="{BB962C8B-B14F-4D97-AF65-F5344CB8AC3E}">
        <p14:creationId xmlns:p14="http://schemas.microsoft.com/office/powerpoint/2010/main" val="2857920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2</a:t>
            </a:fld>
            <a:endParaRPr lang="uk-UA"/>
          </a:p>
        </p:txBody>
      </p:sp>
    </p:spTree>
    <p:extLst>
      <p:ext uri="{BB962C8B-B14F-4D97-AF65-F5344CB8AC3E}">
        <p14:creationId xmlns:p14="http://schemas.microsoft.com/office/powerpoint/2010/main" val="3662989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sz="1800" kern="100" dirty="0">
                <a:effectLst/>
                <a:latin typeface="Times New Roman" panose="02020603050405020304" pitchFamily="18" charset="0"/>
                <a:ea typeface="Calibri" panose="020F0502020204030204" pitchFamily="34" charset="0"/>
                <a:cs typeface="Times New Roman" panose="02020603050405020304" pitchFamily="18" charset="0"/>
              </a:rPr>
              <a:t>The literature review has illustrated the multifaceted factors influencing FDI in developing countries. FDI plays an indispensable role in fostering economic growth and development in economies. The reviewed determinants, including the positive correlation between FDI and GDP growth, the adverse effects of inflation on investment, the impact of exchange rate dynamics, the burden of external debt, the benefits of trade openness, and the significance of political stability and policy certainty, collectively contribute to our comprehensive understanding of FDI dynamics in developing economies. Although, there is no comprehensive regression analysis to determine the FDI inflow which emphasizes the relevance of this research.</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3</a:t>
            </a:fld>
            <a:endParaRPr lang="uk-UA"/>
          </a:p>
        </p:txBody>
      </p:sp>
    </p:spTree>
    <p:extLst>
      <p:ext uri="{BB962C8B-B14F-4D97-AF65-F5344CB8AC3E}">
        <p14:creationId xmlns:p14="http://schemas.microsoft.com/office/powerpoint/2010/main" val="2109249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FDI inflows into developed economies contracted by 37%, totalling $378 billion. According to UNCTAD this decline was largely influenced by one-off transactions and financial flows, with encouraging signs of investment resilience in new projects. Conversely, FDI flows into developing economies saw a 4% upswing, reaching a historic high of $916 billion. Notably, the number of announced greenfield projects in developing countries surged by 37%, with their value more than doubling. This expansion was primarily driven by mega-projects in the renewable energy sector, including five of the ten highest-value projects (</a:t>
            </a:r>
            <a:r>
              <a:rPr lang="en-GB"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World Investment Report, 2023</a:t>
            </a:r>
            <a:r>
              <a:rPr lang="en-GB" sz="1800" kern="100" dirty="0">
                <a:effectLst/>
                <a:latin typeface="Times New Roman" panose="02020603050405020304" pitchFamily="18" charset="0"/>
                <a:ea typeface="Calibri" panose="020F0502020204030204" pitchFamily="34" charset="0"/>
                <a:cs typeface="Times New Roman" panose="02020603050405020304" pitchFamily="18" charset="0"/>
              </a:rPr>
              <a:t>).</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4</a:t>
            </a:fld>
            <a:endParaRPr lang="uk-UA"/>
          </a:p>
        </p:txBody>
      </p:sp>
    </p:spTree>
    <p:extLst>
      <p:ext uri="{BB962C8B-B14F-4D97-AF65-F5344CB8AC3E}">
        <p14:creationId xmlns:p14="http://schemas.microsoft.com/office/powerpoint/2010/main" val="331292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algn="just">
              <a:spcAft>
                <a:spcPts val="300"/>
              </a:spcAft>
            </a:pPr>
            <a:r>
              <a:rPr lang="sr-Latn-RS" sz="1800" kern="100" dirty="0">
                <a:effectLst/>
                <a:latin typeface="Times New Roman" panose="02020603050405020304" pitchFamily="18" charset="0"/>
                <a:ea typeface="Calibri" panose="020F0502020204030204" pitchFamily="34" charset="0"/>
                <a:cs typeface="Times New Roman" panose="02020603050405020304" pitchFamily="18" charset="0"/>
              </a:rPr>
              <a:t>Collectively, developing countries accounted for more than two-thirds of the global FDI, up from the 60% recorded in 2021. Nevertheless, the multifaceted crises, particularly those affecting food and energy, along with financial and debt-related pressures, disproportionately impacted investment flows to the world's most economically challenged nations. In this regard, FDI into the least developed countries (LDCs) declined by 16%, highlighting that they continue to represent a mere 2% share of the global FDI landscape (</a:t>
            </a:r>
            <a:r>
              <a:rPr lang="sr-Latn-RS"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World Investment Report, 2023</a:t>
            </a:r>
            <a:r>
              <a:rPr lang="sr-Latn-RS" sz="1800" kern="100" dirty="0">
                <a:effectLst/>
                <a:latin typeface="Times New Roman" panose="02020603050405020304" pitchFamily="18" charset="0"/>
                <a:ea typeface="Calibri" panose="020F0502020204030204" pitchFamily="34" charset="0"/>
                <a:cs typeface="Times New Roman" panose="02020603050405020304" pitchFamily="18" charset="0"/>
              </a:rPr>
              <a:t>).</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5</a:t>
            </a:fld>
            <a:endParaRPr lang="uk-UA"/>
          </a:p>
        </p:txBody>
      </p:sp>
    </p:spTree>
    <p:extLst>
      <p:ext uri="{BB962C8B-B14F-4D97-AF65-F5344CB8AC3E}">
        <p14:creationId xmlns:p14="http://schemas.microsoft.com/office/powerpoint/2010/main" val="1464063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sz="1800" kern="100" dirty="0">
                <a:effectLst/>
                <a:latin typeface="Times New Roman" panose="02020603050405020304" pitchFamily="18" charset="0"/>
                <a:ea typeface="Calibri" panose="020F0502020204030204" pitchFamily="34" charset="0"/>
                <a:cs typeface="Times New Roman" panose="02020603050405020304" pitchFamily="18" charset="0"/>
              </a:rPr>
              <a:t>In the analysis in table 2, no direct measures of autocorrelation (correlation of variables with themselves over time) are presented.</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11</a:t>
            </a:fld>
            <a:endParaRPr lang="uk-UA"/>
          </a:p>
        </p:txBody>
      </p:sp>
    </p:spTree>
    <p:extLst>
      <p:ext uri="{BB962C8B-B14F-4D97-AF65-F5344CB8AC3E}">
        <p14:creationId xmlns:p14="http://schemas.microsoft.com/office/powerpoint/2010/main" val="393073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z="1800" kern="100" dirty="0" err="1">
                <a:solidFill>
                  <a:srgbClr val="000000"/>
                </a:solidFill>
                <a:effectLst/>
                <a:latin typeface="Times New Roman" panose="02020603050405020304" pitchFamily="18" charset="0"/>
                <a:ea typeface="Calibri" panose="020F0502020204030204" pitchFamily="34" charset="0"/>
              </a:rPr>
              <a:t>The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multiple</a:t>
            </a:r>
            <a:r>
              <a:rPr lang="uk-UA" sz="1800" kern="100" dirty="0">
                <a:solidFill>
                  <a:srgbClr val="000000"/>
                </a:solidFill>
                <a:effectLst/>
                <a:latin typeface="Times New Roman" panose="02020603050405020304" pitchFamily="18" charset="0"/>
                <a:ea typeface="Calibri" panose="020F0502020204030204" pitchFamily="34" charset="0"/>
              </a:rPr>
              <a:t> R (0,5951) </a:t>
            </a:r>
            <a:r>
              <a:rPr lang="uk-UA" sz="1800" kern="100" dirty="0" err="1">
                <a:solidFill>
                  <a:srgbClr val="000000"/>
                </a:solidFill>
                <a:effectLst/>
                <a:latin typeface="Times New Roman" panose="02020603050405020304" pitchFamily="18" charset="0"/>
                <a:ea typeface="Calibri" panose="020F0502020204030204" pitchFamily="34" charset="0"/>
              </a:rPr>
              <a:t>indicates</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the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strength</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of</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the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overall</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relationship</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between</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the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independent</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variables</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and</a:t>
            </a:r>
            <a:r>
              <a:rPr lang="uk-UA" sz="1800" kern="100" dirty="0">
                <a:solidFill>
                  <a:srgbClr val="000000"/>
                </a:solidFill>
                <a:effectLst/>
                <a:latin typeface="Times New Roman" panose="02020603050405020304" pitchFamily="18" charset="0"/>
                <a:ea typeface="Calibri" panose="020F0502020204030204" pitchFamily="34" charset="0"/>
              </a:rPr>
              <a:t> FDI. </a:t>
            </a:r>
            <a:r>
              <a:rPr lang="uk-UA" sz="1800" kern="100" dirty="0" err="1">
                <a:solidFill>
                  <a:srgbClr val="000000"/>
                </a:solidFill>
                <a:effectLst/>
                <a:latin typeface="Times New Roman" panose="02020603050405020304" pitchFamily="18" charset="0"/>
                <a:ea typeface="Calibri" panose="020F0502020204030204" pitchFamily="34" charset="0"/>
              </a:rPr>
              <a:t>It</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suggests</a:t>
            </a:r>
            <a:r>
              <a:rPr lang="uk-UA" sz="1800" kern="100" dirty="0">
                <a:solidFill>
                  <a:srgbClr val="000000"/>
                </a:solidFill>
                <a:effectLst/>
                <a:latin typeface="Times New Roman" panose="02020603050405020304" pitchFamily="18" charset="0"/>
                <a:ea typeface="Calibri" panose="020F0502020204030204" pitchFamily="34" charset="0"/>
              </a:rPr>
              <a:t> a </a:t>
            </a:r>
            <a:r>
              <a:rPr lang="uk-UA" sz="1800" kern="100" dirty="0" err="1">
                <a:solidFill>
                  <a:srgbClr val="000000"/>
                </a:solidFill>
                <a:effectLst/>
                <a:latin typeface="Times New Roman" panose="02020603050405020304" pitchFamily="18" charset="0"/>
                <a:ea typeface="Calibri" panose="020F0502020204030204" pitchFamily="34" charset="0"/>
              </a:rPr>
              <a:t>moderate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positive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relationship</a:t>
            </a:r>
            <a:r>
              <a:rPr lang="uk-UA" sz="1800" kern="100" dirty="0">
                <a:solidFill>
                  <a:srgbClr val="000000"/>
                </a:solidFill>
                <a:effectLst/>
                <a:latin typeface="Times New Roman" panose="02020603050405020304" pitchFamily="18" charset="0"/>
                <a:ea typeface="Calibri" panose="020F0502020204030204" pitchFamily="34" charset="0"/>
              </a:rPr>
              <a:t>. R </a:t>
            </a:r>
            <a:r>
              <a:rPr lang="uk-UA" sz="1800" kern="100" dirty="0" err="1">
                <a:solidFill>
                  <a:srgbClr val="000000"/>
                </a:solidFill>
                <a:effectLst/>
                <a:latin typeface="Times New Roman" panose="02020603050405020304" pitchFamily="18" charset="0"/>
                <a:ea typeface="Calibri" panose="020F0502020204030204" pitchFamily="34" charset="0"/>
              </a:rPr>
              <a:t>Square</a:t>
            </a:r>
            <a:r>
              <a:rPr lang="uk-UA" sz="1800" kern="100" dirty="0">
                <a:solidFill>
                  <a:srgbClr val="000000"/>
                </a:solidFill>
                <a:effectLst/>
                <a:latin typeface="Times New Roman" panose="02020603050405020304" pitchFamily="18" charset="0"/>
                <a:ea typeface="Calibri" panose="020F0502020204030204" pitchFamily="34" charset="0"/>
              </a:rPr>
              <a:t> (0,3542) </a:t>
            </a:r>
            <a:r>
              <a:rPr lang="uk-UA" sz="1800" kern="100" dirty="0" err="1">
                <a:solidFill>
                  <a:srgbClr val="000000"/>
                </a:solidFill>
                <a:effectLst/>
                <a:latin typeface="Times New Roman" panose="02020603050405020304" pitchFamily="18" charset="0"/>
                <a:ea typeface="Calibri" panose="020F0502020204030204" pitchFamily="34" charset="0"/>
              </a:rPr>
              <a:t>represents</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the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proportion</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of</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the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variance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in</a:t>
            </a:r>
            <a:r>
              <a:rPr lang="uk-UA" sz="1800" kern="100" dirty="0">
                <a:solidFill>
                  <a:srgbClr val="000000"/>
                </a:solidFill>
                <a:effectLst/>
                <a:latin typeface="Times New Roman" panose="02020603050405020304" pitchFamily="18" charset="0"/>
                <a:ea typeface="Calibri" panose="020F0502020204030204" pitchFamily="34" charset="0"/>
              </a:rPr>
              <a:t> FDI </a:t>
            </a:r>
            <a:r>
              <a:rPr lang="uk-UA" sz="1800" kern="100" dirty="0" err="1">
                <a:solidFill>
                  <a:srgbClr val="000000"/>
                </a:solidFill>
                <a:effectLst/>
                <a:latin typeface="Times New Roman" panose="02020603050405020304" pitchFamily="18" charset="0"/>
                <a:ea typeface="Calibri" panose="020F0502020204030204" pitchFamily="34" charset="0"/>
              </a:rPr>
              <a:t>explained</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by</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the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independent</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variables</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In</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this</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case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approximately</a:t>
            </a:r>
            <a:r>
              <a:rPr lang="uk-UA" sz="1800" kern="100" dirty="0">
                <a:solidFill>
                  <a:srgbClr val="000000"/>
                </a:solidFill>
                <a:effectLst/>
                <a:latin typeface="Times New Roman" panose="02020603050405020304" pitchFamily="18" charset="0"/>
                <a:ea typeface="Calibri" panose="020F0502020204030204" pitchFamily="34" charset="0"/>
              </a:rPr>
              <a:t> 35,42% </a:t>
            </a:r>
            <a:r>
              <a:rPr lang="uk-UA" sz="1800" kern="100" dirty="0" err="1">
                <a:solidFill>
                  <a:srgbClr val="000000"/>
                </a:solidFill>
                <a:effectLst/>
                <a:latin typeface="Times New Roman" panose="02020603050405020304" pitchFamily="18" charset="0"/>
                <a:ea typeface="Calibri" panose="020F0502020204030204" pitchFamily="34" charset="0"/>
              </a:rPr>
              <a:t>of</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the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variance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in</a:t>
            </a:r>
            <a:r>
              <a:rPr lang="uk-UA" sz="1800" kern="100" dirty="0">
                <a:solidFill>
                  <a:srgbClr val="000000"/>
                </a:solidFill>
                <a:effectLst/>
                <a:latin typeface="Times New Roman" panose="02020603050405020304" pitchFamily="18" charset="0"/>
                <a:ea typeface="Calibri" panose="020F0502020204030204" pitchFamily="34" charset="0"/>
              </a:rPr>
              <a:t> FDI </a:t>
            </a:r>
            <a:r>
              <a:rPr lang="uk-UA" sz="1800" kern="100" dirty="0" err="1">
                <a:solidFill>
                  <a:srgbClr val="000000"/>
                </a:solidFill>
                <a:effectLst/>
                <a:latin typeface="Times New Roman" panose="02020603050405020304" pitchFamily="18" charset="0"/>
                <a:ea typeface="Calibri" panose="020F0502020204030204" pitchFamily="34" charset="0"/>
              </a:rPr>
              <a:t>is</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explained</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by</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the</a:t>
            </a:r>
            <a:r>
              <a:rPr lang="uk-UA" sz="1800" kern="100" dirty="0">
                <a:solidFill>
                  <a:srgbClr val="000000"/>
                </a:solidFill>
                <a:effectLst/>
                <a:latin typeface="Times New Roman" panose="02020603050405020304" pitchFamily="18" charset="0"/>
                <a:ea typeface="Calibri" panose="020F0502020204030204" pitchFamily="34" charset="0"/>
              </a:rPr>
              <a:t> </a:t>
            </a:r>
            <a:r>
              <a:rPr lang="uk-UA" sz="1800" kern="100" dirty="0" err="1">
                <a:solidFill>
                  <a:srgbClr val="000000"/>
                </a:solidFill>
                <a:effectLst/>
                <a:latin typeface="Times New Roman" panose="02020603050405020304" pitchFamily="18" charset="0"/>
                <a:ea typeface="Calibri" panose="020F0502020204030204" pitchFamily="34" charset="0"/>
              </a:rPr>
              <a:t>model</a:t>
            </a:r>
            <a:r>
              <a:rPr lang="uk-UA" sz="1800" kern="100" dirty="0">
                <a:solidFill>
                  <a:srgbClr val="000000"/>
                </a:solidFill>
                <a:effectLst/>
                <a:latin typeface="Times New Roman" panose="02020603050405020304" pitchFamily="18" charset="0"/>
                <a:ea typeface="Calibri" panose="020F0502020204030204" pitchFamily="34" charset="0"/>
              </a:rPr>
              <a:t>. </a:t>
            </a:r>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12</a:t>
            </a:fld>
            <a:endParaRPr lang="uk-UA"/>
          </a:p>
        </p:txBody>
      </p:sp>
    </p:spTree>
    <p:extLst>
      <p:ext uri="{BB962C8B-B14F-4D97-AF65-F5344CB8AC3E}">
        <p14:creationId xmlns:p14="http://schemas.microsoft.com/office/powerpoint/2010/main" val="3487429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algn="just">
              <a:spcAft>
                <a:spcPts val="300"/>
              </a:spcAft>
            </a:pP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Analysis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regression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results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(β2)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GDP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capita</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very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close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zero</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(1,29E-06),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&gt;0,05),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indicating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GDP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capita</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predictor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FDI.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(β3)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CPI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-0,00066,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suggesting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higher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inflation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(CPI)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associated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with</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lower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FDI.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However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&gt;0,05).</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300"/>
              </a:spcAft>
            </a:pP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(β4)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TO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0,000223,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indicating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higher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trade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openness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associated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with</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higher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FDI.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0,007228).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(β5)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ER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0,083141,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but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&gt;0,05),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suggesting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ER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does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predict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FDI.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(β6)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ED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0,000213.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0,018946),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suggesting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higher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external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debt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associated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with</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higher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FDI.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(β7)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VAI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0,000132,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but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&gt;0,05).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(β8)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ICT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0,003778,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but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&gt;0,05).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(β9)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PS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0,004321,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but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not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&gt;0,05).</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13</a:t>
            </a:fld>
            <a:endParaRPr lang="uk-UA"/>
          </a:p>
        </p:txBody>
      </p:sp>
    </p:spTree>
    <p:extLst>
      <p:ext uri="{BB962C8B-B14F-4D97-AF65-F5344CB8AC3E}">
        <p14:creationId xmlns:p14="http://schemas.microsoft.com/office/powerpoint/2010/main" val="1103333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algn="just">
              <a:spcAft>
                <a:spcPts val="300"/>
              </a:spcAft>
            </a:pP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literature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analysis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claimed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high</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external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debt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lead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macroeconomic</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instability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diverts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investment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returns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debt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servicing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raising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concerns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about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policy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sustainability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eroding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investor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confidence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Excessive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debt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hinders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growth</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from</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foreign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investment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Besides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discourages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domestic</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investment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lowers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creditworthiness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amplifies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economic</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uncertainty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making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countries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vulnerable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external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shocks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Tanna</a:t>
            </a:r>
            <a:r>
              <a:rPr lang="uk-UA"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et</a:t>
            </a:r>
            <a:r>
              <a:rPr lang="uk-UA"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al</a:t>
            </a:r>
            <a:r>
              <a:rPr lang="uk-UA"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2018; </a:t>
            </a:r>
            <a:r>
              <a:rPr lang="uk-UA"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Ofosu-Mensah</a:t>
            </a:r>
            <a:r>
              <a:rPr lang="uk-UA"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Ababio</a:t>
            </a:r>
            <a:r>
              <a:rPr lang="uk-UA"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et</a:t>
            </a:r>
            <a:r>
              <a:rPr lang="uk-UA"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al</a:t>
            </a:r>
            <a:r>
              <a:rPr lang="uk-UA" sz="1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2018</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300"/>
              </a:spcAft>
            </a:pP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Taking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into</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consideration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(β6)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ED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table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3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being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positive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0,000213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=0,018946)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intriguing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Thus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was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decided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perform</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regression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analysis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developing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economies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having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considerable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high</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level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debt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external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debt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stock</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more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40%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GNI),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amounting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48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economies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regression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analysis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presented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table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4.</a:t>
            </a:r>
            <a:endPar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300"/>
              </a:spcAft>
            </a:pPr>
            <a:endPar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300"/>
              </a:spcAft>
              <a:buClrTx/>
              <a:buSzTx/>
              <a:buFontTx/>
              <a:buNone/>
              <a:tabLst/>
              <a:defRPr/>
            </a:pP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determination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(R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Square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0,365,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indicating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approximately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36,5%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variation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FDI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explained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independent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variables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included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model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analysis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variance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(ANOVA)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table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shows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regression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model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&lt; 0.05).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means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least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one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independent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variable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model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effect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FDI.</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300"/>
              </a:spcAft>
            </a:pP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14</a:t>
            </a:fld>
            <a:endParaRPr lang="uk-UA"/>
          </a:p>
        </p:txBody>
      </p:sp>
    </p:spTree>
    <p:extLst>
      <p:ext uri="{BB962C8B-B14F-4D97-AF65-F5344CB8AC3E}">
        <p14:creationId xmlns:p14="http://schemas.microsoft.com/office/powerpoint/2010/main" val="573966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Total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external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debt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(ED)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positive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coefficient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0,00025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with</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statistically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significant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value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(0,049531),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suggesting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higher</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external</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debt</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even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moderate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highly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indebted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developing</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economies</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may</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be</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associated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with</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uk-UA"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increased</a:t>
            </a:r>
            <a:r>
              <a:rPr lang="uk-UA"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FDI.</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15</a:t>
            </a:fld>
            <a:endParaRPr lang="uk-UA"/>
          </a:p>
        </p:txBody>
      </p:sp>
    </p:spTree>
    <p:extLst>
      <p:ext uri="{BB962C8B-B14F-4D97-AF65-F5344CB8AC3E}">
        <p14:creationId xmlns:p14="http://schemas.microsoft.com/office/powerpoint/2010/main" val="4162371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5475160-43AE-7F9B-F237-3F785694E3A5}"/>
              </a:ext>
            </a:extLst>
          </p:cNvPr>
          <p:cNvSpPr>
            <a:spLocks noGrp="1"/>
          </p:cNvSpPr>
          <p:nvPr>
            <p:ph type="ctrTitle"/>
          </p:nvPr>
        </p:nvSpPr>
        <p:spPr>
          <a:xfrm>
            <a:off x="1524000" y="1122363"/>
            <a:ext cx="9144000" cy="2387600"/>
          </a:xfrm>
        </p:spPr>
        <p:txBody>
          <a:bodyPr anchor="b"/>
          <a:lstStyle>
            <a:lvl1pPr algn="ctr">
              <a:defRPr sz="6000"/>
            </a:lvl1pPr>
          </a:lstStyle>
          <a:p>
            <a:r>
              <a:rPr lang="uk-UA"/>
              <a:t>Клацніть, щоб редагувати стиль зразка заголовка</a:t>
            </a:r>
          </a:p>
        </p:txBody>
      </p:sp>
      <p:sp>
        <p:nvSpPr>
          <p:cNvPr id="3" name="Підзаголовок 2">
            <a:extLst>
              <a:ext uri="{FF2B5EF4-FFF2-40B4-BE49-F238E27FC236}">
                <a16:creationId xmlns:a16="http://schemas.microsoft.com/office/drawing/2014/main" id="{02E0F141-25E2-5E93-1BE7-EFDAECD028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uk-UA"/>
              <a:t>Клацніть, щоб редагувати стиль зразка підзаголовка</a:t>
            </a:r>
          </a:p>
        </p:txBody>
      </p:sp>
      <p:sp>
        <p:nvSpPr>
          <p:cNvPr id="4" name="Місце для дати 3">
            <a:extLst>
              <a:ext uri="{FF2B5EF4-FFF2-40B4-BE49-F238E27FC236}">
                <a16:creationId xmlns:a16="http://schemas.microsoft.com/office/drawing/2014/main" id="{2E2B9A84-165A-05A5-D0E8-EB811291F726}"/>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5" name="Місце для нижнього колонтитула 4">
            <a:extLst>
              <a:ext uri="{FF2B5EF4-FFF2-40B4-BE49-F238E27FC236}">
                <a16:creationId xmlns:a16="http://schemas.microsoft.com/office/drawing/2014/main" id="{92B66B3B-159A-4C2A-9320-51D34522E7F8}"/>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039C9598-DB65-7280-06B8-FBBC709B57DD}"/>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771715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3B596D-18BF-D46C-8BD8-890E868CBAD6}"/>
              </a:ext>
            </a:extLst>
          </p:cNvPr>
          <p:cNvSpPr>
            <a:spLocks noGrp="1"/>
          </p:cNvSpPr>
          <p:nvPr>
            <p:ph type="title"/>
          </p:nvPr>
        </p:nvSpPr>
        <p:spPr/>
        <p:txBody>
          <a:bodyPr/>
          <a:lstStyle/>
          <a:p>
            <a:r>
              <a:rPr lang="uk-UA"/>
              <a:t>Клацніть, щоб редагувати стиль зразка заголовка</a:t>
            </a:r>
          </a:p>
        </p:txBody>
      </p:sp>
      <p:sp>
        <p:nvSpPr>
          <p:cNvPr id="3" name="Місце для вертикального тексту 2">
            <a:extLst>
              <a:ext uri="{FF2B5EF4-FFF2-40B4-BE49-F238E27FC236}">
                <a16:creationId xmlns:a16="http://schemas.microsoft.com/office/drawing/2014/main" id="{4D22E0EC-A345-EB2E-6A9A-5C1DB608E8CF}"/>
              </a:ext>
            </a:extLst>
          </p:cNvPr>
          <p:cNvSpPr>
            <a:spLocks noGrp="1"/>
          </p:cNvSpPr>
          <p:nvPr>
            <p:ph type="body" orient="vert" idx="1"/>
          </p:nvPr>
        </p:nvSpPr>
        <p:spPr/>
        <p:txBody>
          <a:bodyPr vert="eaVert"/>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a:extLst>
              <a:ext uri="{FF2B5EF4-FFF2-40B4-BE49-F238E27FC236}">
                <a16:creationId xmlns:a16="http://schemas.microsoft.com/office/drawing/2014/main" id="{5956CA13-76AD-69A7-2255-662DF3C923B3}"/>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5" name="Місце для нижнього колонтитула 4">
            <a:extLst>
              <a:ext uri="{FF2B5EF4-FFF2-40B4-BE49-F238E27FC236}">
                <a16:creationId xmlns:a16="http://schemas.microsoft.com/office/drawing/2014/main" id="{26E3B9F8-7947-625D-18E8-FA79B87B3E96}"/>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75B73724-F7F5-8D24-B077-41B1DA408AFA}"/>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2569493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a:extLst>
              <a:ext uri="{FF2B5EF4-FFF2-40B4-BE49-F238E27FC236}">
                <a16:creationId xmlns:a16="http://schemas.microsoft.com/office/drawing/2014/main" id="{1ACDD49C-52E0-EC28-38C8-7898123CCF4E}"/>
              </a:ext>
            </a:extLst>
          </p:cNvPr>
          <p:cNvSpPr>
            <a:spLocks noGrp="1"/>
          </p:cNvSpPr>
          <p:nvPr>
            <p:ph type="title" orient="vert"/>
          </p:nvPr>
        </p:nvSpPr>
        <p:spPr>
          <a:xfrm>
            <a:off x="8724900" y="365125"/>
            <a:ext cx="2628900" cy="5811838"/>
          </a:xfrm>
        </p:spPr>
        <p:txBody>
          <a:bodyPr vert="eaVert"/>
          <a:lstStyle/>
          <a:p>
            <a:r>
              <a:rPr lang="uk-UA"/>
              <a:t>Клацніть, щоб редагувати стиль зразка заголовка</a:t>
            </a:r>
          </a:p>
        </p:txBody>
      </p:sp>
      <p:sp>
        <p:nvSpPr>
          <p:cNvPr id="3" name="Місце для вертикального тексту 2">
            <a:extLst>
              <a:ext uri="{FF2B5EF4-FFF2-40B4-BE49-F238E27FC236}">
                <a16:creationId xmlns:a16="http://schemas.microsoft.com/office/drawing/2014/main" id="{C7FD7BE4-66F1-E012-C9FB-E2D1FC7C44ED}"/>
              </a:ext>
            </a:extLst>
          </p:cNvPr>
          <p:cNvSpPr>
            <a:spLocks noGrp="1"/>
          </p:cNvSpPr>
          <p:nvPr>
            <p:ph type="body" orient="vert" idx="1"/>
          </p:nvPr>
        </p:nvSpPr>
        <p:spPr>
          <a:xfrm>
            <a:off x="838200" y="365125"/>
            <a:ext cx="7734300" cy="5811838"/>
          </a:xfrm>
        </p:spPr>
        <p:txBody>
          <a:bodyPr vert="eaVert"/>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a:extLst>
              <a:ext uri="{FF2B5EF4-FFF2-40B4-BE49-F238E27FC236}">
                <a16:creationId xmlns:a16="http://schemas.microsoft.com/office/drawing/2014/main" id="{46B51CC3-9FE0-1F66-440C-540D77D3DBB5}"/>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5" name="Місце для нижнього колонтитула 4">
            <a:extLst>
              <a:ext uri="{FF2B5EF4-FFF2-40B4-BE49-F238E27FC236}">
                <a16:creationId xmlns:a16="http://schemas.microsoft.com/office/drawing/2014/main" id="{279A8C2F-0A7E-EC6F-C759-04928615CFE2}"/>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1D408C2F-D9AD-9D4A-222D-4B0233B86FA2}"/>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21759932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Назва та вмі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3B77FA3-1288-1A03-4F97-344522886263}"/>
              </a:ext>
            </a:extLst>
          </p:cNvPr>
          <p:cNvSpPr>
            <a:spLocks noGrp="1"/>
          </p:cNvSpPr>
          <p:nvPr>
            <p:ph type="title"/>
          </p:nvPr>
        </p:nvSpPr>
        <p:spPr/>
        <p:txBody>
          <a:bodyPr/>
          <a:lstStyle/>
          <a:p>
            <a:r>
              <a:rPr lang="uk-UA"/>
              <a:t>Клацніть, щоб редагувати стиль зразка заголовка</a:t>
            </a:r>
          </a:p>
        </p:txBody>
      </p:sp>
      <p:sp>
        <p:nvSpPr>
          <p:cNvPr id="3" name="Місце для вмісту 2">
            <a:extLst>
              <a:ext uri="{FF2B5EF4-FFF2-40B4-BE49-F238E27FC236}">
                <a16:creationId xmlns:a16="http://schemas.microsoft.com/office/drawing/2014/main" id="{D578F020-9EF9-27E9-FFCC-D2AF24977A59}"/>
              </a:ext>
            </a:extLst>
          </p:cNvPr>
          <p:cNvSpPr>
            <a:spLocks noGrp="1"/>
          </p:cNvSpPr>
          <p:nvPr>
            <p:ph idx="1"/>
          </p:nvPr>
        </p:nvSpPr>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a:extLst>
              <a:ext uri="{FF2B5EF4-FFF2-40B4-BE49-F238E27FC236}">
                <a16:creationId xmlns:a16="http://schemas.microsoft.com/office/drawing/2014/main" id="{8CAB6CB0-223F-6D2D-069F-C534DE9669A4}"/>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5" name="Місце для нижнього колонтитула 4">
            <a:extLst>
              <a:ext uri="{FF2B5EF4-FFF2-40B4-BE49-F238E27FC236}">
                <a16:creationId xmlns:a16="http://schemas.microsoft.com/office/drawing/2014/main" id="{F54B77EA-6D07-9CCE-D2CB-2E7665E5ACC8}"/>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19A8D7B6-7C16-100B-F190-1DED1D9F5B79}"/>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162687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Назва розділу">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360EBF-ECB6-DBCC-4427-8DEE37E521BF}"/>
              </a:ext>
            </a:extLst>
          </p:cNvPr>
          <p:cNvSpPr>
            <a:spLocks noGrp="1"/>
          </p:cNvSpPr>
          <p:nvPr>
            <p:ph type="title"/>
          </p:nvPr>
        </p:nvSpPr>
        <p:spPr>
          <a:xfrm>
            <a:off x="831850" y="1709738"/>
            <a:ext cx="10515600" cy="2852737"/>
          </a:xfrm>
        </p:spPr>
        <p:txBody>
          <a:bodyPr anchor="b"/>
          <a:lstStyle>
            <a:lvl1pPr>
              <a:defRPr sz="6000"/>
            </a:lvl1pPr>
          </a:lstStyle>
          <a:p>
            <a:r>
              <a:rPr lang="uk-UA"/>
              <a:t>Клацніть, щоб редагувати стиль зразка заголовка</a:t>
            </a:r>
          </a:p>
        </p:txBody>
      </p:sp>
      <p:sp>
        <p:nvSpPr>
          <p:cNvPr id="3" name="Місце для тексту 2">
            <a:extLst>
              <a:ext uri="{FF2B5EF4-FFF2-40B4-BE49-F238E27FC236}">
                <a16:creationId xmlns:a16="http://schemas.microsoft.com/office/drawing/2014/main" id="{77AD9D69-6186-61FC-B147-883A42D5C9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uk-UA"/>
              <a:t>Клацніть, щоб відредагувати стилі зразків тексту</a:t>
            </a:r>
          </a:p>
        </p:txBody>
      </p:sp>
      <p:sp>
        <p:nvSpPr>
          <p:cNvPr id="4" name="Місце для дати 3">
            <a:extLst>
              <a:ext uri="{FF2B5EF4-FFF2-40B4-BE49-F238E27FC236}">
                <a16:creationId xmlns:a16="http://schemas.microsoft.com/office/drawing/2014/main" id="{9C6A583E-55D4-821E-EB2F-3F7103F54EBE}"/>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5" name="Місце для нижнього колонтитула 4">
            <a:extLst>
              <a:ext uri="{FF2B5EF4-FFF2-40B4-BE49-F238E27FC236}">
                <a16:creationId xmlns:a16="http://schemas.microsoft.com/office/drawing/2014/main" id="{D8576FE9-D14E-EE85-797D-2882CA5E9911}"/>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9DC308A9-3E55-9A92-39BC-0518B22FA64E}"/>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3453562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521828-D436-684B-DB16-F617D0787DBB}"/>
              </a:ext>
            </a:extLst>
          </p:cNvPr>
          <p:cNvSpPr>
            <a:spLocks noGrp="1"/>
          </p:cNvSpPr>
          <p:nvPr>
            <p:ph type="title"/>
          </p:nvPr>
        </p:nvSpPr>
        <p:spPr/>
        <p:txBody>
          <a:bodyPr/>
          <a:lstStyle/>
          <a:p>
            <a:r>
              <a:rPr lang="uk-UA"/>
              <a:t>Клацніть, щоб редагувати стиль зразка заголовка</a:t>
            </a:r>
          </a:p>
        </p:txBody>
      </p:sp>
      <p:sp>
        <p:nvSpPr>
          <p:cNvPr id="3" name="Місце для вмісту 2">
            <a:extLst>
              <a:ext uri="{FF2B5EF4-FFF2-40B4-BE49-F238E27FC236}">
                <a16:creationId xmlns:a16="http://schemas.microsoft.com/office/drawing/2014/main" id="{7CA7D964-2132-B7DE-3F71-46D58F06724A}"/>
              </a:ext>
            </a:extLst>
          </p:cNvPr>
          <p:cNvSpPr>
            <a:spLocks noGrp="1"/>
          </p:cNvSpPr>
          <p:nvPr>
            <p:ph sz="half" idx="1"/>
          </p:nvPr>
        </p:nvSpPr>
        <p:spPr>
          <a:xfrm>
            <a:off x="838200" y="1825625"/>
            <a:ext cx="5181600" cy="4351338"/>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вмісту 3">
            <a:extLst>
              <a:ext uri="{FF2B5EF4-FFF2-40B4-BE49-F238E27FC236}">
                <a16:creationId xmlns:a16="http://schemas.microsoft.com/office/drawing/2014/main" id="{FF533930-8E96-5FF0-0F31-4EF55F43401B}"/>
              </a:ext>
            </a:extLst>
          </p:cNvPr>
          <p:cNvSpPr>
            <a:spLocks noGrp="1"/>
          </p:cNvSpPr>
          <p:nvPr>
            <p:ph sz="half" idx="2"/>
          </p:nvPr>
        </p:nvSpPr>
        <p:spPr>
          <a:xfrm>
            <a:off x="6172200" y="1825625"/>
            <a:ext cx="5181600" cy="4351338"/>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Місце для дати 4">
            <a:extLst>
              <a:ext uri="{FF2B5EF4-FFF2-40B4-BE49-F238E27FC236}">
                <a16:creationId xmlns:a16="http://schemas.microsoft.com/office/drawing/2014/main" id="{0AC004A8-DDFB-111E-F1D9-BA552ABB90CE}"/>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6" name="Місце для нижнього колонтитула 5">
            <a:extLst>
              <a:ext uri="{FF2B5EF4-FFF2-40B4-BE49-F238E27FC236}">
                <a16:creationId xmlns:a16="http://schemas.microsoft.com/office/drawing/2014/main" id="{A909D2EA-F47F-779C-85AD-FABD3582C4B7}"/>
              </a:ext>
            </a:extLst>
          </p:cNvPr>
          <p:cNvSpPr>
            <a:spLocks noGrp="1"/>
          </p:cNvSpPr>
          <p:nvPr>
            <p:ph type="ftr" sz="quarter" idx="11"/>
          </p:nvPr>
        </p:nvSpPr>
        <p:spPr/>
        <p:txBody>
          <a:bodyPr/>
          <a:lstStyle/>
          <a:p>
            <a:endParaRPr lang="uk-UA"/>
          </a:p>
        </p:txBody>
      </p:sp>
      <p:sp>
        <p:nvSpPr>
          <p:cNvPr id="7" name="Місце для номера слайда 6">
            <a:extLst>
              <a:ext uri="{FF2B5EF4-FFF2-40B4-BE49-F238E27FC236}">
                <a16:creationId xmlns:a16="http://schemas.microsoft.com/office/drawing/2014/main" id="{D8B47A8A-EA34-E9CC-1BAD-A4EDDB3B25BB}"/>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25796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60FC5B-B910-48BD-122D-5E255F44D3CB}"/>
              </a:ext>
            </a:extLst>
          </p:cNvPr>
          <p:cNvSpPr>
            <a:spLocks noGrp="1"/>
          </p:cNvSpPr>
          <p:nvPr>
            <p:ph type="title"/>
          </p:nvPr>
        </p:nvSpPr>
        <p:spPr>
          <a:xfrm>
            <a:off x="839788" y="365125"/>
            <a:ext cx="10515600" cy="1325563"/>
          </a:xfrm>
        </p:spPr>
        <p:txBody>
          <a:bodyPr/>
          <a:lstStyle/>
          <a:p>
            <a:r>
              <a:rPr lang="uk-UA"/>
              <a:t>Клацніть, щоб редагувати стиль зразка заголовка</a:t>
            </a:r>
          </a:p>
        </p:txBody>
      </p:sp>
      <p:sp>
        <p:nvSpPr>
          <p:cNvPr id="3" name="Місце для тексту 2">
            <a:extLst>
              <a:ext uri="{FF2B5EF4-FFF2-40B4-BE49-F238E27FC236}">
                <a16:creationId xmlns:a16="http://schemas.microsoft.com/office/drawing/2014/main" id="{F89B2C85-1067-16F1-E3A3-0D82997E05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a:t>Клацніть, щоб відредагувати стилі зразків тексту</a:t>
            </a:r>
          </a:p>
        </p:txBody>
      </p:sp>
      <p:sp>
        <p:nvSpPr>
          <p:cNvPr id="4" name="Місце для вмісту 3">
            <a:extLst>
              <a:ext uri="{FF2B5EF4-FFF2-40B4-BE49-F238E27FC236}">
                <a16:creationId xmlns:a16="http://schemas.microsoft.com/office/drawing/2014/main" id="{225FA87E-5ECF-FCB5-CBC9-E1DB086B3CDE}"/>
              </a:ext>
            </a:extLst>
          </p:cNvPr>
          <p:cNvSpPr>
            <a:spLocks noGrp="1"/>
          </p:cNvSpPr>
          <p:nvPr>
            <p:ph sz="half" idx="2"/>
          </p:nvPr>
        </p:nvSpPr>
        <p:spPr>
          <a:xfrm>
            <a:off x="839788" y="2505075"/>
            <a:ext cx="5157787" cy="3684588"/>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Місце для тексту 4">
            <a:extLst>
              <a:ext uri="{FF2B5EF4-FFF2-40B4-BE49-F238E27FC236}">
                <a16:creationId xmlns:a16="http://schemas.microsoft.com/office/drawing/2014/main" id="{34CD22C9-BFCA-4D20-721C-A637927D82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a:t>Клацніть, щоб відредагувати стилі зразків тексту</a:t>
            </a:r>
          </a:p>
        </p:txBody>
      </p:sp>
      <p:sp>
        <p:nvSpPr>
          <p:cNvPr id="6" name="Місце для вмісту 5">
            <a:extLst>
              <a:ext uri="{FF2B5EF4-FFF2-40B4-BE49-F238E27FC236}">
                <a16:creationId xmlns:a16="http://schemas.microsoft.com/office/drawing/2014/main" id="{42C41B86-D1F1-7516-024D-30CCDAEBB731}"/>
              </a:ext>
            </a:extLst>
          </p:cNvPr>
          <p:cNvSpPr>
            <a:spLocks noGrp="1"/>
          </p:cNvSpPr>
          <p:nvPr>
            <p:ph sz="quarter" idx="4"/>
          </p:nvPr>
        </p:nvSpPr>
        <p:spPr>
          <a:xfrm>
            <a:off x="6172200" y="2505075"/>
            <a:ext cx="5183188" cy="3684588"/>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7" name="Місце для дати 6">
            <a:extLst>
              <a:ext uri="{FF2B5EF4-FFF2-40B4-BE49-F238E27FC236}">
                <a16:creationId xmlns:a16="http://schemas.microsoft.com/office/drawing/2014/main" id="{A4C081D8-1380-5D5E-FB95-A69BB496296F}"/>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8" name="Місце для нижнього колонтитула 7">
            <a:extLst>
              <a:ext uri="{FF2B5EF4-FFF2-40B4-BE49-F238E27FC236}">
                <a16:creationId xmlns:a16="http://schemas.microsoft.com/office/drawing/2014/main" id="{EF4AF230-5376-1258-679C-04C5055BF0EA}"/>
              </a:ext>
            </a:extLst>
          </p:cNvPr>
          <p:cNvSpPr>
            <a:spLocks noGrp="1"/>
          </p:cNvSpPr>
          <p:nvPr>
            <p:ph type="ftr" sz="quarter" idx="11"/>
          </p:nvPr>
        </p:nvSpPr>
        <p:spPr/>
        <p:txBody>
          <a:bodyPr/>
          <a:lstStyle/>
          <a:p>
            <a:endParaRPr lang="uk-UA"/>
          </a:p>
        </p:txBody>
      </p:sp>
      <p:sp>
        <p:nvSpPr>
          <p:cNvPr id="9" name="Місце для номера слайда 8">
            <a:extLst>
              <a:ext uri="{FF2B5EF4-FFF2-40B4-BE49-F238E27FC236}">
                <a16:creationId xmlns:a16="http://schemas.microsoft.com/office/drawing/2014/main" id="{EBC6DA77-1BFF-770F-D329-CFEFF81851C8}"/>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538133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48C5C9-CBEB-4573-E643-994375A2045D}"/>
              </a:ext>
            </a:extLst>
          </p:cNvPr>
          <p:cNvSpPr>
            <a:spLocks noGrp="1"/>
          </p:cNvSpPr>
          <p:nvPr>
            <p:ph type="title"/>
          </p:nvPr>
        </p:nvSpPr>
        <p:spPr/>
        <p:txBody>
          <a:bodyPr/>
          <a:lstStyle/>
          <a:p>
            <a:r>
              <a:rPr lang="uk-UA"/>
              <a:t>Клацніть, щоб редагувати стиль зразка заголовка</a:t>
            </a:r>
          </a:p>
        </p:txBody>
      </p:sp>
      <p:sp>
        <p:nvSpPr>
          <p:cNvPr id="3" name="Місце для дати 2">
            <a:extLst>
              <a:ext uri="{FF2B5EF4-FFF2-40B4-BE49-F238E27FC236}">
                <a16:creationId xmlns:a16="http://schemas.microsoft.com/office/drawing/2014/main" id="{59B2A0F8-1961-3178-C0F9-94C1F51F76FA}"/>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4" name="Місце для нижнього колонтитула 3">
            <a:extLst>
              <a:ext uri="{FF2B5EF4-FFF2-40B4-BE49-F238E27FC236}">
                <a16:creationId xmlns:a16="http://schemas.microsoft.com/office/drawing/2014/main" id="{2E6F76A0-A61C-1D3A-00E7-9AF375705C39}"/>
              </a:ext>
            </a:extLst>
          </p:cNvPr>
          <p:cNvSpPr>
            <a:spLocks noGrp="1"/>
          </p:cNvSpPr>
          <p:nvPr>
            <p:ph type="ftr" sz="quarter" idx="11"/>
          </p:nvPr>
        </p:nvSpPr>
        <p:spPr/>
        <p:txBody>
          <a:bodyPr/>
          <a:lstStyle/>
          <a:p>
            <a:endParaRPr lang="uk-UA"/>
          </a:p>
        </p:txBody>
      </p:sp>
      <p:sp>
        <p:nvSpPr>
          <p:cNvPr id="5" name="Місце для номера слайда 4">
            <a:extLst>
              <a:ext uri="{FF2B5EF4-FFF2-40B4-BE49-F238E27FC236}">
                <a16:creationId xmlns:a16="http://schemas.microsoft.com/office/drawing/2014/main" id="{65D84754-E9B5-A86A-8759-2C1FA352A13B}"/>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234146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a:extLst>
              <a:ext uri="{FF2B5EF4-FFF2-40B4-BE49-F238E27FC236}">
                <a16:creationId xmlns:a16="http://schemas.microsoft.com/office/drawing/2014/main" id="{B8AE5F49-20A2-DC0A-256F-C8266D4BE0D8}"/>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3" name="Місце для нижнього колонтитула 2">
            <a:extLst>
              <a:ext uri="{FF2B5EF4-FFF2-40B4-BE49-F238E27FC236}">
                <a16:creationId xmlns:a16="http://schemas.microsoft.com/office/drawing/2014/main" id="{D508A61D-2EB5-E4F7-636A-DEEE2A1DD360}"/>
              </a:ext>
            </a:extLst>
          </p:cNvPr>
          <p:cNvSpPr>
            <a:spLocks noGrp="1"/>
          </p:cNvSpPr>
          <p:nvPr>
            <p:ph type="ftr" sz="quarter" idx="11"/>
          </p:nvPr>
        </p:nvSpPr>
        <p:spPr/>
        <p:txBody>
          <a:bodyPr/>
          <a:lstStyle/>
          <a:p>
            <a:endParaRPr lang="uk-UA"/>
          </a:p>
        </p:txBody>
      </p:sp>
      <p:sp>
        <p:nvSpPr>
          <p:cNvPr id="4" name="Місце для номера слайда 3">
            <a:extLst>
              <a:ext uri="{FF2B5EF4-FFF2-40B4-BE49-F238E27FC236}">
                <a16:creationId xmlns:a16="http://schemas.microsoft.com/office/drawing/2014/main" id="{8A9F9A16-67FF-584C-40D8-5B15742C7CE0}"/>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69249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 підпис">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CD48568-2083-7728-1E8D-BE8B8FF5B4C3}"/>
              </a:ext>
            </a:extLst>
          </p:cNvPr>
          <p:cNvSpPr>
            <a:spLocks noGrp="1"/>
          </p:cNvSpPr>
          <p:nvPr>
            <p:ph type="title"/>
          </p:nvPr>
        </p:nvSpPr>
        <p:spPr>
          <a:xfrm>
            <a:off x="839788" y="457200"/>
            <a:ext cx="3932237" cy="1600200"/>
          </a:xfrm>
        </p:spPr>
        <p:txBody>
          <a:bodyPr anchor="b"/>
          <a:lstStyle>
            <a:lvl1pPr>
              <a:defRPr sz="3200"/>
            </a:lvl1pPr>
          </a:lstStyle>
          <a:p>
            <a:r>
              <a:rPr lang="uk-UA"/>
              <a:t>Клацніть, щоб редагувати стиль зразка заголовка</a:t>
            </a:r>
          </a:p>
        </p:txBody>
      </p:sp>
      <p:sp>
        <p:nvSpPr>
          <p:cNvPr id="3" name="Місце для вмісту 2">
            <a:extLst>
              <a:ext uri="{FF2B5EF4-FFF2-40B4-BE49-F238E27FC236}">
                <a16:creationId xmlns:a16="http://schemas.microsoft.com/office/drawing/2014/main" id="{4F026803-7199-D40C-C706-48ECE25BC5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тексту 3">
            <a:extLst>
              <a:ext uri="{FF2B5EF4-FFF2-40B4-BE49-F238E27FC236}">
                <a16:creationId xmlns:a16="http://schemas.microsoft.com/office/drawing/2014/main" id="{766AECE5-19D2-6D15-9D21-0146B75312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a:t>Клацніть, щоб відредагувати стилі зразків тексту</a:t>
            </a:r>
          </a:p>
        </p:txBody>
      </p:sp>
      <p:sp>
        <p:nvSpPr>
          <p:cNvPr id="5" name="Місце для дати 4">
            <a:extLst>
              <a:ext uri="{FF2B5EF4-FFF2-40B4-BE49-F238E27FC236}">
                <a16:creationId xmlns:a16="http://schemas.microsoft.com/office/drawing/2014/main" id="{5F6A2FC3-DCFF-A96E-AE30-B525260BAE30}"/>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6" name="Місце для нижнього колонтитула 5">
            <a:extLst>
              <a:ext uri="{FF2B5EF4-FFF2-40B4-BE49-F238E27FC236}">
                <a16:creationId xmlns:a16="http://schemas.microsoft.com/office/drawing/2014/main" id="{B279F0C6-95AC-3F7D-DDEE-5CAE8E573913}"/>
              </a:ext>
            </a:extLst>
          </p:cNvPr>
          <p:cNvSpPr>
            <a:spLocks noGrp="1"/>
          </p:cNvSpPr>
          <p:nvPr>
            <p:ph type="ftr" sz="quarter" idx="11"/>
          </p:nvPr>
        </p:nvSpPr>
        <p:spPr/>
        <p:txBody>
          <a:bodyPr/>
          <a:lstStyle/>
          <a:p>
            <a:endParaRPr lang="uk-UA"/>
          </a:p>
        </p:txBody>
      </p:sp>
      <p:sp>
        <p:nvSpPr>
          <p:cNvPr id="7" name="Місце для номера слайда 6">
            <a:extLst>
              <a:ext uri="{FF2B5EF4-FFF2-40B4-BE49-F238E27FC236}">
                <a16:creationId xmlns:a16="http://schemas.microsoft.com/office/drawing/2014/main" id="{5E28C310-C45F-73A1-E4C6-5433BA7E6E47}"/>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849244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і підпис">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A439C9-D0D5-9A20-78E2-38628A076E6C}"/>
              </a:ext>
            </a:extLst>
          </p:cNvPr>
          <p:cNvSpPr>
            <a:spLocks noGrp="1"/>
          </p:cNvSpPr>
          <p:nvPr>
            <p:ph type="title"/>
          </p:nvPr>
        </p:nvSpPr>
        <p:spPr>
          <a:xfrm>
            <a:off x="839788" y="457200"/>
            <a:ext cx="3932237" cy="1600200"/>
          </a:xfrm>
        </p:spPr>
        <p:txBody>
          <a:bodyPr anchor="b"/>
          <a:lstStyle>
            <a:lvl1pPr>
              <a:defRPr sz="3200"/>
            </a:lvl1pPr>
          </a:lstStyle>
          <a:p>
            <a:r>
              <a:rPr lang="uk-UA"/>
              <a:t>Клацніть, щоб редагувати стиль зразка заголовка</a:t>
            </a:r>
          </a:p>
        </p:txBody>
      </p:sp>
      <p:sp>
        <p:nvSpPr>
          <p:cNvPr id="3" name="Місце для зображення 2">
            <a:extLst>
              <a:ext uri="{FF2B5EF4-FFF2-40B4-BE49-F238E27FC236}">
                <a16:creationId xmlns:a16="http://schemas.microsoft.com/office/drawing/2014/main" id="{E57E65F8-5197-9675-0883-74B3C648A9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Місце для тексту 3">
            <a:extLst>
              <a:ext uri="{FF2B5EF4-FFF2-40B4-BE49-F238E27FC236}">
                <a16:creationId xmlns:a16="http://schemas.microsoft.com/office/drawing/2014/main" id="{56F307F1-B4EC-42B6-E222-C9E8D0B578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a:t>Клацніть, щоб відредагувати стилі зразків тексту</a:t>
            </a:r>
          </a:p>
        </p:txBody>
      </p:sp>
      <p:sp>
        <p:nvSpPr>
          <p:cNvPr id="5" name="Місце для дати 4">
            <a:extLst>
              <a:ext uri="{FF2B5EF4-FFF2-40B4-BE49-F238E27FC236}">
                <a16:creationId xmlns:a16="http://schemas.microsoft.com/office/drawing/2014/main" id="{33CE44B8-FD81-C81A-C8C5-3ED6AD9B6415}"/>
              </a:ext>
            </a:extLst>
          </p:cNvPr>
          <p:cNvSpPr>
            <a:spLocks noGrp="1"/>
          </p:cNvSpPr>
          <p:nvPr>
            <p:ph type="dt" sz="half" idx="10"/>
          </p:nvPr>
        </p:nvSpPr>
        <p:spPr/>
        <p:txBody>
          <a:bodyPr/>
          <a:lstStyle/>
          <a:p>
            <a:fld id="{9972DB9C-9529-42C9-BD08-9C27104519F8}" type="datetimeFigureOut">
              <a:rPr lang="uk-UA" smtClean="0"/>
              <a:t>22.05.2025</a:t>
            </a:fld>
            <a:endParaRPr lang="uk-UA"/>
          </a:p>
        </p:txBody>
      </p:sp>
      <p:sp>
        <p:nvSpPr>
          <p:cNvPr id="6" name="Місце для нижнього колонтитула 5">
            <a:extLst>
              <a:ext uri="{FF2B5EF4-FFF2-40B4-BE49-F238E27FC236}">
                <a16:creationId xmlns:a16="http://schemas.microsoft.com/office/drawing/2014/main" id="{EB15B653-ACE5-F162-FE69-9CEB70098715}"/>
              </a:ext>
            </a:extLst>
          </p:cNvPr>
          <p:cNvSpPr>
            <a:spLocks noGrp="1"/>
          </p:cNvSpPr>
          <p:nvPr>
            <p:ph type="ftr" sz="quarter" idx="11"/>
          </p:nvPr>
        </p:nvSpPr>
        <p:spPr/>
        <p:txBody>
          <a:bodyPr/>
          <a:lstStyle/>
          <a:p>
            <a:endParaRPr lang="uk-UA"/>
          </a:p>
        </p:txBody>
      </p:sp>
      <p:sp>
        <p:nvSpPr>
          <p:cNvPr id="7" name="Місце для номера слайда 6">
            <a:extLst>
              <a:ext uri="{FF2B5EF4-FFF2-40B4-BE49-F238E27FC236}">
                <a16:creationId xmlns:a16="http://schemas.microsoft.com/office/drawing/2014/main" id="{44BF4DD8-EE5D-2D85-DCBC-9D090F05202C}"/>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3825093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заголовка 1">
            <a:extLst>
              <a:ext uri="{FF2B5EF4-FFF2-40B4-BE49-F238E27FC236}">
                <a16:creationId xmlns:a16="http://schemas.microsoft.com/office/drawing/2014/main" id="{4E8041AC-38A3-8966-A24A-05B57C3D65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uk-UA"/>
              <a:t>Клацніть, щоб редагувати стиль зразка заголовка</a:t>
            </a:r>
          </a:p>
        </p:txBody>
      </p:sp>
      <p:sp>
        <p:nvSpPr>
          <p:cNvPr id="3" name="Місце для тексту 2">
            <a:extLst>
              <a:ext uri="{FF2B5EF4-FFF2-40B4-BE49-F238E27FC236}">
                <a16:creationId xmlns:a16="http://schemas.microsoft.com/office/drawing/2014/main" id="{DEEF561A-7376-2271-F888-0D968F954C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a:extLst>
              <a:ext uri="{FF2B5EF4-FFF2-40B4-BE49-F238E27FC236}">
                <a16:creationId xmlns:a16="http://schemas.microsoft.com/office/drawing/2014/main" id="{DBA7C78D-28C9-A6DC-0889-45E7B9C4CA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72DB9C-9529-42C9-BD08-9C27104519F8}" type="datetimeFigureOut">
              <a:rPr lang="uk-UA" smtClean="0"/>
              <a:t>22.05.2025</a:t>
            </a:fld>
            <a:endParaRPr lang="uk-UA"/>
          </a:p>
        </p:txBody>
      </p:sp>
      <p:sp>
        <p:nvSpPr>
          <p:cNvPr id="5" name="Місце для нижнього колонтитула 4">
            <a:extLst>
              <a:ext uri="{FF2B5EF4-FFF2-40B4-BE49-F238E27FC236}">
                <a16:creationId xmlns:a16="http://schemas.microsoft.com/office/drawing/2014/main" id="{78784FEF-2B0B-F403-0CA5-5415EAE0A4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Місце для номера слайда 5">
            <a:extLst>
              <a:ext uri="{FF2B5EF4-FFF2-40B4-BE49-F238E27FC236}">
                <a16:creationId xmlns:a16="http://schemas.microsoft.com/office/drawing/2014/main" id="{784F7E26-F3F9-CDE5-D6BC-B72DF31185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2EC74B-6170-4618-B134-84BF1CBE9AAA}" type="slidenum">
              <a:rPr lang="uk-UA" smtClean="0"/>
              <a:t>‹№›</a:t>
            </a:fld>
            <a:endParaRPr lang="uk-UA"/>
          </a:p>
        </p:txBody>
      </p:sp>
    </p:spTree>
    <p:extLst>
      <p:ext uri="{BB962C8B-B14F-4D97-AF65-F5344CB8AC3E}">
        <p14:creationId xmlns:p14="http://schemas.microsoft.com/office/powerpoint/2010/main" val="15612253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oliynik12@gmail.com"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mailto:oliynik12@gmail.com"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Изображение выглядит как диаграмма&#10;&#10;Автоматически созданное описание">
            <a:extLst>
              <a:ext uri="{FF2B5EF4-FFF2-40B4-BE49-F238E27FC236}">
                <a16:creationId xmlns:a16="http://schemas.microsoft.com/office/drawing/2014/main" id="{914E3136-5F55-E5D9-140A-7D880E8FDB80}"/>
              </a:ext>
            </a:extLst>
          </p:cNvPr>
          <p:cNvPicPr>
            <a:picLocks noChangeAspect="1"/>
          </p:cNvPicPr>
          <p:nvPr/>
        </p:nvPicPr>
        <p:blipFill rotWithShape="1">
          <a:blip r:embed="rId2"/>
          <a:srcRect b="19"/>
          <a:stretch/>
        </p:blipFill>
        <p:spPr>
          <a:xfrm>
            <a:off x="20" y="23641"/>
            <a:ext cx="12191980" cy="6856718"/>
          </a:xfrm>
          <a:prstGeom prst="rect">
            <a:avLst/>
          </a:prstGeom>
        </p:spPr>
      </p:pic>
      <p:sp>
        <p:nvSpPr>
          <p:cNvPr id="10" name="TextBox 9">
            <a:extLst>
              <a:ext uri="{FF2B5EF4-FFF2-40B4-BE49-F238E27FC236}">
                <a16:creationId xmlns:a16="http://schemas.microsoft.com/office/drawing/2014/main" id="{50E56F5A-3709-99CE-BC2A-30FBD5936791}"/>
              </a:ext>
            </a:extLst>
          </p:cNvPr>
          <p:cNvSpPr txBox="1"/>
          <p:nvPr/>
        </p:nvSpPr>
        <p:spPr>
          <a:xfrm>
            <a:off x="4924569" y="2443070"/>
            <a:ext cx="7167260" cy="2308324"/>
          </a:xfrm>
          <a:prstGeom prst="rect">
            <a:avLst/>
          </a:prstGeom>
          <a:noFill/>
        </p:spPr>
        <p:txBody>
          <a:bodyPr wrap="square" rtlCol="0" anchor="ctr" anchorCtr="0">
            <a:spAutoFit/>
          </a:bodyPr>
          <a:lstStyle/>
          <a:p>
            <a:r>
              <a:rPr lang="en-US" sz="3600" b="1" dirty="0">
                <a:solidFill>
                  <a:srgbClr val="662C90"/>
                </a:solidFill>
                <a:latin typeface="Calibri" panose="020F0502020204030204" pitchFamily="34" charset="0"/>
              </a:rPr>
              <a:t>DETERMINANTS OF FOREIGN DIRECT INVESTMENT IN DEVELOPING ECONOMIES: COMPREHENSIVE ANALYSIS</a:t>
            </a:r>
            <a:endParaRPr lang="ru-RU" sz="3600" b="1" i="0" u="none" strike="noStrike" dirty="0">
              <a:solidFill>
                <a:srgbClr val="662C90"/>
              </a:solidFill>
              <a:effectLst/>
              <a:latin typeface="Calibri" panose="020F0502020204030204" pitchFamily="34" charset="0"/>
            </a:endParaRPr>
          </a:p>
        </p:txBody>
      </p:sp>
      <p:cxnSp>
        <p:nvCxnSpPr>
          <p:cNvPr id="12" name="Прямая соединительная линия 11">
            <a:extLst>
              <a:ext uri="{FF2B5EF4-FFF2-40B4-BE49-F238E27FC236}">
                <a16:creationId xmlns:a16="http://schemas.microsoft.com/office/drawing/2014/main" id="{4B79048A-F7A2-81D7-7C66-64CB27508AD1}"/>
              </a:ext>
            </a:extLst>
          </p:cNvPr>
          <p:cNvCxnSpPr>
            <a:cxnSpLocks/>
          </p:cNvCxnSpPr>
          <p:nvPr/>
        </p:nvCxnSpPr>
        <p:spPr>
          <a:xfrm>
            <a:off x="4615650" y="2639582"/>
            <a:ext cx="0" cy="1915297"/>
          </a:xfrm>
          <a:prstGeom prst="line">
            <a:avLst/>
          </a:prstGeom>
          <a:ln w="19050">
            <a:solidFill>
              <a:srgbClr val="662C9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2DDA0D6-4151-5B95-2D8E-50400FCBC151}"/>
              </a:ext>
            </a:extLst>
          </p:cNvPr>
          <p:cNvSpPr txBox="1"/>
          <p:nvPr/>
        </p:nvSpPr>
        <p:spPr>
          <a:xfrm>
            <a:off x="315456" y="2533340"/>
            <a:ext cx="4145735" cy="923330"/>
          </a:xfrm>
          <a:prstGeom prst="rect">
            <a:avLst/>
          </a:prstGeom>
          <a:noFill/>
        </p:spPr>
        <p:txBody>
          <a:bodyPr wrap="square" rtlCol="0" anchor="ctr" anchorCtr="0">
            <a:spAutoFit/>
          </a:bodyPr>
          <a:lstStyle/>
          <a:p>
            <a:pPr algn="ctr">
              <a:spcAft>
                <a:spcPts val="300"/>
              </a:spcAft>
            </a:pPr>
            <a:r>
              <a:rPr lang="en-GB" b="1" kern="100" dirty="0">
                <a:effectLst/>
                <a:ea typeface="Arial" panose="020B0604020202020204" pitchFamily="34" charset="0"/>
                <a:cs typeface="Times New Roman" panose="02020603050405020304" pitchFamily="18" charset="0"/>
              </a:rPr>
              <a:t>Andrii </a:t>
            </a:r>
            <a:r>
              <a:rPr lang="en-GB" b="1" kern="100" dirty="0" err="1">
                <a:effectLst/>
                <a:ea typeface="Arial" panose="020B0604020202020204" pitchFamily="34" charset="0"/>
                <a:cs typeface="Times New Roman" panose="02020603050405020304" pitchFamily="18" charset="0"/>
              </a:rPr>
              <a:t>Oliinyk</a:t>
            </a:r>
            <a:r>
              <a:rPr lang="uk-UA" b="1" kern="100" baseline="30000" dirty="0">
                <a:effectLst/>
                <a:ea typeface="Arial" panose="020B0604020202020204" pitchFamily="34" charset="0"/>
                <a:cs typeface="Times New Roman" panose="02020603050405020304" pitchFamily="18" charset="0"/>
              </a:rPr>
              <a:t>1</a:t>
            </a:r>
            <a:r>
              <a:rPr lang="uk-UA" b="1" kern="100" dirty="0">
                <a:effectLst/>
                <a:ea typeface="Arial" panose="020B0604020202020204" pitchFamily="34" charset="0"/>
                <a:cs typeface="Times New Roman" panose="02020603050405020304" pitchFamily="18" charset="0"/>
              </a:rPr>
              <a:t>, </a:t>
            </a:r>
            <a:r>
              <a:rPr lang="en-GB" b="1" kern="100" dirty="0" err="1">
                <a:effectLst/>
                <a:ea typeface="Arial" panose="020B0604020202020204" pitchFamily="34" charset="0"/>
                <a:cs typeface="Times New Roman" panose="02020603050405020304" pitchFamily="18" charset="0"/>
              </a:rPr>
              <a:t>Liudmyla</a:t>
            </a:r>
            <a:r>
              <a:rPr lang="en-GB" b="1" kern="100" dirty="0">
                <a:effectLst/>
                <a:ea typeface="Arial" panose="020B0604020202020204" pitchFamily="34" charset="0"/>
                <a:cs typeface="Times New Roman" panose="02020603050405020304" pitchFamily="18" charset="0"/>
              </a:rPr>
              <a:t> </a:t>
            </a:r>
            <a:r>
              <a:rPr lang="en-GB" b="1" kern="100" dirty="0" err="1">
                <a:effectLst/>
                <a:ea typeface="Arial" panose="020B0604020202020204" pitchFamily="34" charset="0"/>
                <a:cs typeface="Times New Roman" panose="02020603050405020304" pitchFamily="18" charset="0"/>
              </a:rPr>
              <a:t>Huliaieva</a:t>
            </a:r>
            <a:r>
              <a:rPr lang="uk-UA" b="1" kern="100" baseline="30000" dirty="0">
                <a:effectLst/>
                <a:ea typeface="Arial" panose="020B0604020202020204" pitchFamily="34" charset="0"/>
                <a:cs typeface="Times New Roman" panose="02020603050405020304" pitchFamily="18" charset="0"/>
              </a:rPr>
              <a:t>2</a:t>
            </a:r>
            <a:r>
              <a:rPr lang="en-GB" b="1" kern="100" dirty="0">
                <a:effectLst/>
                <a:ea typeface="Arial" panose="020B0604020202020204" pitchFamily="34" charset="0"/>
                <a:cs typeface="Times New Roman" panose="02020603050405020304" pitchFamily="18" charset="0"/>
              </a:rPr>
              <a:t>, </a:t>
            </a:r>
            <a:r>
              <a:rPr lang="en-US" b="1" kern="100" dirty="0">
                <a:effectLst/>
                <a:ea typeface="Arial" panose="020B0604020202020204" pitchFamily="34" charset="0"/>
                <a:cs typeface="Times New Roman" panose="02020603050405020304" pitchFamily="18" charset="0"/>
              </a:rPr>
              <a:t>E</a:t>
            </a:r>
            <a:r>
              <a:rPr lang="en-GB" b="1" kern="100" dirty="0" err="1">
                <a:effectLst/>
                <a:ea typeface="Arial" panose="020B0604020202020204" pitchFamily="34" charset="0"/>
                <a:cs typeface="Times New Roman" panose="02020603050405020304" pitchFamily="18" charset="0"/>
              </a:rPr>
              <a:t>uvgenia</a:t>
            </a:r>
            <a:r>
              <a:rPr lang="en-GB" b="1" kern="100" dirty="0">
                <a:effectLst/>
                <a:ea typeface="Arial" panose="020B0604020202020204" pitchFamily="34" charset="0"/>
                <a:cs typeface="Times New Roman" panose="02020603050405020304" pitchFamily="18" charset="0"/>
              </a:rPr>
              <a:t> Nosova</a:t>
            </a:r>
            <a:r>
              <a:rPr lang="en-GB" b="1" kern="100" baseline="30000" dirty="0">
                <a:effectLst/>
                <a:ea typeface="Arial" panose="020B0604020202020204" pitchFamily="34" charset="0"/>
                <a:cs typeface="Times New Roman" panose="02020603050405020304" pitchFamily="18" charset="0"/>
              </a:rPr>
              <a:t>3</a:t>
            </a:r>
            <a:r>
              <a:rPr lang="uk-UA" b="1" kern="100" dirty="0">
                <a:effectLst/>
                <a:ea typeface="Arial" panose="020B0604020202020204" pitchFamily="34" charset="0"/>
                <a:cs typeface="Times New Roman" panose="02020603050405020304" pitchFamily="18" charset="0"/>
              </a:rPr>
              <a:t>, </a:t>
            </a:r>
            <a:r>
              <a:rPr lang="en-GB" b="1" kern="100" dirty="0" err="1">
                <a:effectLst/>
                <a:ea typeface="Arial" panose="020B0604020202020204" pitchFamily="34" charset="0"/>
                <a:cs typeface="Times New Roman" panose="02020603050405020304" pitchFamily="18" charset="0"/>
              </a:rPr>
              <a:t>Ianina</a:t>
            </a:r>
            <a:r>
              <a:rPr lang="en-GB" b="1" kern="100" dirty="0">
                <a:effectLst/>
                <a:ea typeface="Arial" panose="020B0604020202020204" pitchFamily="34" charset="0"/>
                <a:cs typeface="Times New Roman" panose="02020603050405020304" pitchFamily="18" charset="0"/>
              </a:rPr>
              <a:t> Tkachenko</a:t>
            </a:r>
            <a:r>
              <a:rPr lang="en-GB" b="1" kern="100" baseline="30000" dirty="0">
                <a:effectLst/>
                <a:ea typeface="Arial" panose="020B0604020202020204" pitchFamily="34" charset="0"/>
                <a:cs typeface="Times New Roman" panose="02020603050405020304" pitchFamily="18" charset="0"/>
              </a:rPr>
              <a:t>4</a:t>
            </a:r>
            <a:r>
              <a:rPr lang="uk-UA" b="1" kern="100" dirty="0">
                <a:effectLst/>
                <a:ea typeface="Arial" panose="020B0604020202020204" pitchFamily="34" charset="0"/>
                <a:cs typeface="Times New Roman" panose="02020603050405020304" pitchFamily="18" charset="0"/>
              </a:rPr>
              <a:t>, </a:t>
            </a:r>
            <a:r>
              <a:rPr lang="en-GB" b="1" kern="100" dirty="0" err="1">
                <a:effectLst/>
                <a:ea typeface="Arial" panose="020B0604020202020204" pitchFamily="34" charset="0"/>
                <a:cs typeface="Times New Roman" panose="02020603050405020304" pitchFamily="18" charset="0"/>
              </a:rPr>
              <a:t>Liudmyla</a:t>
            </a:r>
            <a:r>
              <a:rPr lang="en-GB" b="1" kern="100" dirty="0">
                <a:effectLst/>
                <a:ea typeface="Arial" panose="020B0604020202020204" pitchFamily="34" charset="0"/>
                <a:cs typeface="Times New Roman" panose="02020603050405020304" pitchFamily="18" charset="0"/>
              </a:rPr>
              <a:t> Sierova</a:t>
            </a:r>
            <a:r>
              <a:rPr lang="en-GB" b="1" kern="100" baseline="30000" dirty="0">
                <a:effectLst/>
                <a:ea typeface="Arial" panose="020B0604020202020204" pitchFamily="34" charset="0"/>
                <a:cs typeface="Times New Roman" panose="02020603050405020304" pitchFamily="18" charset="0"/>
              </a:rPr>
              <a:t>5</a:t>
            </a:r>
            <a:r>
              <a:rPr lang="uk-UA" b="1" kern="100" dirty="0">
                <a:effectLst/>
                <a:ea typeface="Arial" panose="020B0604020202020204" pitchFamily="34" charset="0"/>
                <a:cs typeface="Times New Roman" panose="02020603050405020304" pitchFamily="18" charset="0"/>
              </a:rPr>
              <a:t>, </a:t>
            </a:r>
            <a:r>
              <a:rPr lang="en-GB" b="1" kern="100" dirty="0">
                <a:effectLst/>
                <a:ea typeface="Arial" panose="020B0604020202020204" pitchFamily="34" charset="0"/>
                <a:cs typeface="Times New Roman" panose="02020603050405020304" pitchFamily="18" charset="0"/>
              </a:rPr>
              <a:t>Maryna Slokva</a:t>
            </a:r>
            <a:r>
              <a:rPr lang="en-GB" b="1" kern="100" baseline="30000" dirty="0">
                <a:effectLst/>
                <a:ea typeface="Arial" panose="020B0604020202020204" pitchFamily="34" charset="0"/>
                <a:cs typeface="Times New Roman" panose="02020603050405020304" pitchFamily="18" charset="0"/>
              </a:rPr>
              <a:t>6</a:t>
            </a:r>
            <a:r>
              <a:rPr lang="en-GB" b="1" kern="100" dirty="0">
                <a:effectLst/>
                <a:ea typeface="Arial" panose="020B0604020202020204" pitchFamily="34" charset="0"/>
                <a:cs typeface="Times New Roman" panose="02020603050405020304" pitchFamily="18" charset="0"/>
              </a:rPr>
              <a:t> </a:t>
            </a:r>
            <a:endParaRPr lang="uk-UA" b="1" kern="100" dirty="0">
              <a:effectLst/>
              <a:ea typeface="Arial" panose="020B060402020202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7334286D-501F-784F-5629-0E961B52F1E6}"/>
              </a:ext>
            </a:extLst>
          </p:cNvPr>
          <p:cNvSpPr txBox="1"/>
          <p:nvPr/>
        </p:nvSpPr>
        <p:spPr>
          <a:xfrm>
            <a:off x="511575" y="3660344"/>
            <a:ext cx="3901440" cy="2577629"/>
          </a:xfrm>
          <a:prstGeom prst="rect">
            <a:avLst/>
          </a:prstGeom>
          <a:noFill/>
        </p:spPr>
        <p:txBody>
          <a:bodyPr wrap="square" rtlCol="0">
            <a:spAutoFit/>
          </a:bodyPr>
          <a:lstStyle/>
          <a:p>
            <a:pPr algn="just">
              <a:spcAft>
                <a:spcPts val="300"/>
              </a:spcAft>
            </a:pPr>
            <a:r>
              <a:rPr lang="en-GB" sz="1400" b="1" kern="100" baseline="30000" dirty="0">
                <a:effectLst/>
                <a:ea typeface="DengXian" panose="02010600030101010101" pitchFamily="2" charset="-122"/>
                <a:cs typeface="Times New Roman" panose="02020603050405020304" pitchFamily="18" charset="0"/>
              </a:rPr>
              <a:t>1, 5, 6 </a:t>
            </a:r>
            <a:r>
              <a:rPr lang="en-GB" sz="1400" b="1" kern="100" dirty="0">
                <a:effectLst/>
                <a:ea typeface="DengXian" panose="02010600030101010101" pitchFamily="2" charset="-122"/>
                <a:cs typeface="Times New Roman" panose="02020603050405020304" pitchFamily="18" charset="0"/>
              </a:rPr>
              <a:t>State University of Trade and Economics, Faculty of International Trade and Law, Department of International Management, Ukraine </a:t>
            </a:r>
            <a:endParaRPr lang="uk-UA" sz="1400" b="1" kern="100" dirty="0">
              <a:effectLst/>
              <a:ea typeface="DengXian" panose="02010600030101010101" pitchFamily="2" charset="-122"/>
              <a:cs typeface="Times New Roman" panose="02020603050405020304" pitchFamily="18" charset="0"/>
            </a:endParaRPr>
          </a:p>
          <a:p>
            <a:pPr algn="just">
              <a:spcAft>
                <a:spcPts val="300"/>
              </a:spcAft>
            </a:pPr>
            <a:r>
              <a:rPr lang="en-GB" sz="1400" b="1" kern="100" baseline="30000" dirty="0">
                <a:effectLst/>
                <a:ea typeface="DengXian" panose="02010600030101010101" pitchFamily="2" charset="-122"/>
                <a:cs typeface="Times New Roman" panose="02020603050405020304" pitchFamily="18" charset="0"/>
              </a:rPr>
              <a:t>2, 4</a:t>
            </a:r>
            <a:r>
              <a:rPr lang="en-GB" sz="1400" b="1" kern="100" dirty="0">
                <a:effectLst/>
                <a:ea typeface="DengXian" panose="02010600030101010101" pitchFamily="2" charset="-122"/>
                <a:cs typeface="Times New Roman" panose="02020603050405020304" pitchFamily="18" charset="0"/>
              </a:rPr>
              <a:t> Academy of Labour, Social Relations and Tourism, Faculty of Economics, Social Management and Tourism</a:t>
            </a:r>
            <a:endParaRPr lang="uk-UA" sz="1400" b="1" kern="100" dirty="0">
              <a:effectLst/>
              <a:ea typeface="DengXian" panose="02010600030101010101" pitchFamily="2" charset="-122"/>
              <a:cs typeface="Times New Roman" panose="02020603050405020304" pitchFamily="18" charset="0"/>
            </a:endParaRPr>
          </a:p>
          <a:p>
            <a:pPr algn="just">
              <a:spcAft>
                <a:spcPts val="300"/>
              </a:spcAft>
            </a:pPr>
            <a:r>
              <a:rPr lang="uk-UA" sz="1400" b="1" kern="100" baseline="30000" dirty="0">
                <a:effectLst/>
                <a:ea typeface="DengXian" panose="02010600030101010101" pitchFamily="2" charset="-122"/>
                <a:cs typeface="Times New Roman" panose="02020603050405020304" pitchFamily="18" charset="0"/>
              </a:rPr>
              <a:t>3</a:t>
            </a:r>
            <a:r>
              <a:rPr lang="uk-UA" sz="1400" b="1" kern="100" dirty="0">
                <a:effectLst/>
                <a:ea typeface="DengXian" panose="02010600030101010101" pitchFamily="2" charset="-122"/>
                <a:cs typeface="Times New Roman" panose="02020603050405020304" pitchFamily="18" charset="0"/>
              </a:rPr>
              <a:t> </a:t>
            </a:r>
            <a:r>
              <a:rPr lang="en-GB" sz="1400" b="1" kern="100" dirty="0">
                <a:effectLst/>
                <a:ea typeface="DengXian" panose="02010600030101010101" pitchFamily="2" charset="-122"/>
                <a:cs typeface="Times New Roman" panose="02020603050405020304" pitchFamily="18" charset="0"/>
              </a:rPr>
              <a:t>Taras Shevchenko National University of Kyiv, </a:t>
            </a:r>
            <a:r>
              <a:rPr lang="en-US" sz="1400" b="1" kern="100" dirty="0">
                <a:effectLst/>
                <a:ea typeface="DengXian" panose="02010600030101010101" pitchFamily="2" charset="-122"/>
                <a:cs typeface="Times New Roman" panose="02020603050405020304" pitchFamily="18" charset="0"/>
              </a:rPr>
              <a:t>D</a:t>
            </a:r>
            <a:r>
              <a:rPr lang="en-GB" sz="1400" b="1" kern="100" dirty="0" err="1">
                <a:effectLst/>
                <a:ea typeface="DengXian" panose="02010600030101010101" pitchFamily="2" charset="-122"/>
                <a:cs typeface="Times New Roman" panose="02020603050405020304" pitchFamily="18" charset="0"/>
              </a:rPr>
              <a:t>epartment</a:t>
            </a:r>
            <a:r>
              <a:rPr lang="en-GB" sz="1400" b="1" kern="100" dirty="0">
                <a:effectLst/>
                <a:ea typeface="DengXian" panose="02010600030101010101" pitchFamily="2" charset="-122"/>
                <a:cs typeface="Times New Roman" panose="02020603050405020304" pitchFamily="18" charset="0"/>
              </a:rPr>
              <a:t> of Finance, Ukraine</a:t>
            </a:r>
            <a:endParaRPr lang="uk-UA" sz="1400" b="1" kern="100" dirty="0">
              <a:effectLst/>
              <a:ea typeface="DengXian" panose="02010600030101010101" pitchFamily="2" charset="-122"/>
              <a:cs typeface="Times New Roman" panose="02020603050405020304" pitchFamily="18" charset="0"/>
            </a:endParaRPr>
          </a:p>
          <a:p>
            <a:endParaRPr lang="en-US" sz="1400" b="1" dirty="0"/>
          </a:p>
          <a:p>
            <a:r>
              <a:rPr lang="en-US" sz="1400" b="1" dirty="0"/>
              <a:t>e-mail:</a:t>
            </a:r>
            <a:r>
              <a:rPr lang="uk-UA" sz="1400" b="1" dirty="0"/>
              <a:t> </a:t>
            </a:r>
            <a:r>
              <a:rPr lang="en-US" sz="1400" b="1" dirty="0">
                <a:hlinkClick r:id="rId3"/>
              </a:rPr>
              <a:t>oliynik12@gmail.com</a:t>
            </a:r>
            <a:endParaRPr lang="en-US" sz="1400" b="1" dirty="0"/>
          </a:p>
        </p:txBody>
      </p:sp>
      <p:pic>
        <p:nvPicPr>
          <p:cNvPr id="7" name="Рисунок 6">
            <a:extLst>
              <a:ext uri="{FF2B5EF4-FFF2-40B4-BE49-F238E27FC236}">
                <a16:creationId xmlns:a16="http://schemas.microsoft.com/office/drawing/2014/main" id="{ACADD8E9-B097-5DED-7ED1-D39FECF3A9BF}"/>
              </a:ext>
            </a:extLst>
          </p:cNvPr>
          <p:cNvPicPr>
            <a:picLocks noChangeAspect="1"/>
          </p:cNvPicPr>
          <p:nvPr/>
        </p:nvPicPr>
        <p:blipFill>
          <a:blip r:embed="rId4"/>
          <a:stretch>
            <a:fillRect/>
          </a:stretch>
        </p:blipFill>
        <p:spPr>
          <a:xfrm>
            <a:off x="0" y="23641"/>
            <a:ext cx="5229726" cy="450777"/>
          </a:xfrm>
          <a:prstGeom prst="rect">
            <a:avLst/>
          </a:prstGeom>
        </p:spPr>
      </p:pic>
    </p:spTree>
    <p:extLst>
      <p:ext uri="{BB962C8B-B14F-4D97-AF65-F5344CB8AC3E}">
        <p14:creationId xmlns:p14="http://schemas.microsoft.com/office/powerpoint/2010/main" val="36205718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CD3FE459-1067-BAEF-0D92-EB90ED2EBB07}"/>
                  </a:ext>
                </a:extLst>
              </p:cNvPr>
              <p:cNvSpPr txBox="1"/>
              <p:nvPr/>
            </p:nvSpPr>
            <p:spPr>
              <a:xfrm>
                <a:off x="440267" y="2164418"/>
                <a:ext cx="11110315" cy="2907206"/>
              </a:xfrm>
              <a:prstGeom prst="rect">
                <a:avLst/>
              </a:prstGeom>
              <a:noFill/>
            </p:spPr>
            <p:txBody>
              <a:bodyPr wrap="square">
                <a:spAutoFit/>
              </a:bodyPr>
              <a:lstStyle/>
              <a:p>
                <a:pPr marR="269875" lvl="0" algn="just">
                  <a:spcBef>
                    <a:spcPts val="600"/>
                  </a:spcBef>
                  <a:spcAft>
                    <a:spcPts val="600"/>
                  </a:spcAft>
                </a:pPr>
                <a:r>
                  <a:rPr lang="en-US" b="1" dirty="0">
                    <a:ea typeface="Times New Roman" panose="02020603050405020304" pitchFamily="18" charset="0"/>
                  </a:rPr>
                  <a:t>3. MULTILINEAR REGRESSION MODELLING</a:t>
                </a:r>
              </a:p>
              <a:p>
                <a:pPr marR="269875" lvl="0" algn="just">
                  <a:spcBef>
                    <a:spcPts val="600"/>
                  </a:spcBef>
                  <a:spcAft>
                    <a:spcPts val="600"/>
                  </a:spcAft>
                </a:pPr>
                <a:r>
                  <a:rPr lang="en-US" sz="1800" dirty="0">
                    <a:effectLst/>
                    <a:ea typeface="Times New Roman" panose="02020603050405020304" pitchFamily="18" charset="0"/>
                  </a:rPr>
                  <a:t>The equation employed for this analysis is as follows:</a:t>
                </a:r>
                <a:endParaRPr lang="uk-UA" sz="1800" dirty="0">
                  <a:effectLst/>
                  <a:ea typeface="Times New Roman" panose="02020603050405020304" pitchFamily="18" charset="0"/>
                </a:endParaRPr>
              </a:p>
              <a:p>
                <a:pPr marL="269875" marR="269875" algn="just">
                  <a:spcBef>
                    <a:spcPts val="600"/>
                  </a:spcBef>
                  <a:spcAft>
                    <a:spcPts val="600"/>
                  </a:spcAft>
                </a:pPr>
                <a:r>
                  <a:rPr lang="en-US" sz="1800" dirty="0">
                    <a:effectLst/>
                    <a:ea typeface="Times New Roman" panose="02020603050405020304" pitchFamily="18" charset="0"/>
                  </a:rPr>
                  <a:t> </a:t>
                </a:r>
                <a:endParaRPr lang="uk-UA" sz="1800" dirty="0">
                  <a:effectLst/>
                  <a:ea typeface="Times New Roman" panose="02020603050405020304" pitchFamily="18" charset="0"/>
                </a:endParaRPr>
              </a:p>
              <a:p>
                <a:pPr marL="269875" marR="269875" algn="ctr">
                  <a:spcBef>
                    <a:spcPts val="600"/>
                  </a:spcBef>
                  <a:spcAft>
                    <a:spcPts val="600"/>
                  </a:spcAft>
                </a:pPr>
                <a14:m>
                  <m:oMathPara xmlns:m="http://schemas.openxmlformats.org/officeDocument/2006/math">
                    <m:oMathParaPr>
                      <m:jc m:val="centerGroup"/>
                    </m:oMathParaPr>
                    <m:oMath xmlns:m="http://schemas.openxmlformats.org/officeDocument/2006/math">
                      <m:r>
                        <m:rPr>
                          <m:sty m:val="p"/>
                        </m:rPr>
                        <a:rPr lang="sr-Latn-RS"/>
                        <m:t>FDI</m:t>
                      </m:r>
                      <m:r>
                        <a:rPr lang="sr-Latn-RS"/>
                        <m:t>=</m:t>
                      </m:r>
                      <m:sSub>
                        <m:sSubPr>
                          <m:ctrlPr>
                            <a:rPr lang="uk-UA" i="1"/>
                          </m:ctrlPr>
                        </m:sSubPr>
                        <m:e>
                          <m:r>
                            <m:rPr>
                              <m:sty m:val="p"/>
                            </m:rPr>
                            <a:rPr lang="sr-Latn-RS"/>
                            <m:t>β</m:t>
                          </m:r>
                        </m:e>
                        <m:sub>
                          <m:r>
                            <a:rPr lang="sr-Latn-RS"/>
                            <m:t>0</m:t>
                          </m:r>
                        </m:sub>
                      </m:sSub>
                      <m:r>
                        <a:rPr lang="sr-Latn-RS"/>
                        <m:t>+</m:t>
                      </m:r>
                      <m:sSub>
                        <m:sSubPr>
                          <m:ctrlPr>
                            <a:rPr lang="uk-UA" i="1"/>
                          </m:ctrlPr>
                        </m:sSubPr>
                        <m:e>
                          <m:r>
                            <m:rPr>
                              <m:sty m:val="p"/>
                            </m:rPr>
                            <a:rPr lang="sr-Latn-RS"/>
                            <m:t>β</m:t>
                          </m:r>
                        </m:e>
                        <m:sub>
                          <m:r>
                            <a:rPr lang="sr-Latn-RS"/>
                            <m:t>1</m:t>
                          </m:r>
                        </m:sub>
                      </m:sSub>
                      <m:r>
                        <m:rPr>
                          <m:sty m:val="p"/>
                        </m:rPr>
                        <a:rPr lang="sr-Latn-RS"/>
                        <m:t>GDP</m:t>
                      </m:r>
                      <m:r>
                        <a:rPr lang="sr-Latn-RS"/>
                        <m:t>+</m:t>
                      </m:r>
                      <m:sSub>
                        <m:sSubPr>
                          <m:ctrlPr>
                            <a:rPr lang="uk-UA" i="1"/>
                          </m:ctrlPr>
                        </m:sSubPr>
                        <m:e>
                          <m:r>
                            <m:rPr>
                              <m:sty m:val="p"/>
                            </m:rPr>
                            <a:rPr lang="sr-Latn-RS"/>
                            <m:t>β</m:t>
                          </m:r>
                        </m:e>
                        <m:sub>
                          <m:r>
                            <a:rPr lang="sr-Latn-RS"/>
                            <m:t>2</m:t>
                          </m:r>
                        </m:sub>
                      </m:sSub>
                      <m:sSub>
                        <m:sSubPr>
                          <m:ctrlPr>
                            <a:rPr lang="uk-UA" i="1"/>
                          </m:ctrlPr>
                        </m:sSubPr>
                        <m:e>
                          <m:r>
                            <m:rPr>
                              <m:sty m:val="p"/>
                            </m:rPr>
                            <a:rPr lang="sr-Latn-RS"/>
                            <m:t>GDP</m:t>
                          </m:r>
                        </m:e>
                        <m:sub>
                          <m:r>
                            <m:rPr>
                              <m:sty m:val="p"/>
                            </m:rPr>
                            <a:rPr lang="sr-Latn-RS"/>
                            <m:t>pc</m:t>
                          </m:r>
                        </m:sub>
                      </m:sSub>
                      <m:r>
                        <a:rPr lang="sr-Latn-RS"/>
                        <m:t>+</m:t>
                      </m:r>
                      <m:sSub>
                        <m:sSubPr>
                          <m:ctrlPr>
                            <a:rPr lang="uk-UA" i="1"/>
                          </m:ctrlPr>
                        </m:sSubPr>
                        <m:e>
                          <m:r>
                            <m:rPr>
                              <m:sty m:val="p"/>
                            </m:rPr>
                            <a:rPr lang="sr-Latn-RS"/>
                            <m:t>β</m:t>
                          </m:r>
                        </m:e>
                        <m:sub>
                          <m:r>
                            <a:rPr lang="sr-Latn-RS"/>
                            <m:t>3</m:t>
                          </m:r>
                        </m:sub>
                      </m:sSub>
                      <m:r>
                        <m:rPr>
                          <m:sty m:val="p"/>
                        </m:rPr>
                        <a:rPr lang="sr-Latn-RS"/>
                        <m:t>CPI</m:t>
                      </m:r>
                      <m:r>
                        <a:rPr lang="sr-Latn-RS"/>
                        <m:t>+</m:t>
                      </m:r>
                      <m:sSub>
                        <m:sSubPr>
                          <m:ctrlPr>
                            <a:rPr lang="uk-UA" i="1"/>
                          </m:ctrlPr>
                        </m:sSubPr>
                        <m:e>
                          <m:r>
                            <m:rPr>
                              <m:sty m:val="p"/>
                            </m:rPr>
                            <a:rPr lang="sr-Latn-RS"/>
                            <m:t>β</m:t>
                          </m:r>
                        </m:e>
                        <m:sub>
                          <m:r>
                            <a:rPr lang="sr-Latn-RS"/>
                            <m:t>4</m:t>
                          </m:r>
                        </m:sub>
                      </m:sSub>
                      <m:r>
                        <m:rPr>
                          <m:sty m:val="p"/>
                        </m:rPr>
                        <a:rPr lang="sr-Latn-RS"/>
                        <m:t>TO</m:t>
                      </m:r>
                      <m:r>
                        <a:rPr lang="sr-Latn-RS"/>
                        <m:t>+</m:t>
                      </m:r>
                      <m:sSub>
                        <m:sSubPr>
                          <m:ctrlPr>
                            <a:rPr lang="uk-UA" i="1"/>
                          </m:ctrlPr>
                        </m:sSubPr>
                        <m:e>
                          <m:r>
                            <m:rPr>
                              <m:sty m:val="p"/>
                            </m:rPr>
                            <a:rPr lang="sr-Latn-RS"/>
                            <m:t>β</m:t>
                          </m:r>
                        </m:e>
                        <m:sub>
                          <m:r>
                            <a:rPr lang="sr-Latn-RS"/>
                            <m:t>5</m:t>
                          </m:r>
                        </m:sub>
                      </m:sSub>
                      <m:r>
                        <m:rPr>
                          <m:sty m:val="p"/>
                        </m:rPr>
                        <a:rPr lang="sr-Latn-RS"/>
                        <m:t>ER</m:t>
                      </m:r>
                      <m:r>
                        <a:rPr lang="sr-Latn-RS"/>
                        <m:t>+</m:t>
                      </m:r>
                      <m:sSub>
                        <m:sSubPr>
                          <m:ctrlPr>
                            <a:rPr lang="uk-UA" i="1"/>
                          </m:ctrlPr>
                        </m:sSubPr>
                        <m:e>
                          <m:r>
                            <m:rPr>
                              <m:sty m:val="p"/>
                            </m:rPr>
                            <a:rPr lang="sr-Latn-RS"/>
                            <m:t>β</m:t>
                          </m:r>
                        </m:e>
                        <m:sub>
                          <m:r>
                            <a:rPr lang="sr-Latn-RS"/>
                            <m:t>6</m:t>
                          </m:r>
                        </m:sub>
                      </m:sSub>
                      <m:r>
                        <m:rPr>
                          <m:sty m:val="p"/>
                        </m:rPr>
                        <a:rPr lang="sr-Latn-RS"/>
                        <m:t>ED</m:t>
                      </m:r>
                      <m:r>
                        <a:rPr lang="sr-Latn-RS"/>
                        <m:t>+</m:t>
                      </m:r>
                      <m:sSub>
                        <m:sSubPr>
                          <m:ctrlPr>
                            <a:rPr lang="uk-UA" i="1"/>
                          </m:ctrlPr>
                        </m:sSubPr>
                        <m:e>
                          <m:r>
                            <m:rPr>
                              <m:sty m:val="p"/>
                            </m:rPr>
                            <a:rPr lang="sr-Latn-RS"/>
                            <m:t>β</m:t>
                          </m:r>
                        </m:e>
                        <m:sub>
                          <m:r>
                            <a:rPr lang="sr-Latn-RS"/>
                            <m:t>7</m:t>
                          </m:r>
                        </m:sub>
                      </m:sSub>
                      <m:r>
                        <m:rPr>
                          <m:sty m:val="p"/>
                        </m:rPr>
                        <a:rPr lang="sr-Latn-RS"/>
                        <m:t>VAI</m:t>
                      </m:r>
                      <m:r>
                        <a:rPr lang="sr-Latn-RS"/>
                        <m:t>+</m:t>
                      </m:r>
                      <m:sSub>
                        <m:sSubPr>
                          <m:ctrlPr>
                            <a:rPr lang="uk-UA" i="1"/>
                          </m:ctrlPr>
                        </m:sSubPr>
                        <m:e>
                          <m:r>
                            <m:rPr>
                              <m:sty m:val="p"/>
                            </m:rPr>
                            <a:rPr lang="sr-Latn-RS"/>
                            <m:t>β</m:t>
                          </m:r>
                        </m:e>
                        <m:sub>
                          <m:r>
                            <a:rPr lang="sr-Latn-RS"/>
                            <m:t>8</m:t>
                          </m:r>
                        </m:sub>
                      </m:sSub>
                      <m:r>
                        <m:rPr>
                          <m:sty m:val="p"/>
                        </m:rPr>
                        <a:rPr lang="sr-Latn-RS"/>
                        <m:t>ICT</m:t>
                      </m:r>
                      <m:r>
                        <a:rPr lang="sr-Latn-RS"/>
                        <m:t>+</m:t>
                      </m:r>
                      <m:sSub>
                        <m:sSubPr>
                          <m:ctrlPr>
                            <a:rPr lang="uk-UA" i="1"/>
                          </m:ctrlPr>
                        </m:sSubPr>
                        <m:e>
                          <m:r>
                            <m:rPr>
                              <m:sty m:val="p"/>
                            </m:rPr>
                            <a:rPr lang="sr-Latn-RS"/>
                            <m:t>β</m:t>
                          </m:r>
                        </m:e>
                        <m:sub>
                          <m:r>
                            <a:rPr lang="sr-Latn-RS"/>
                            <m:t>9</m:t>
                          </m:r>
                        </m:sub>
                      </m:sSub>
                      <m:r>
                        <m:rPr>
                          <m:sty m:val="p"/>
                        </m:rPr>
                        <a:rPr lang="sr-Latn-RS"/>
                        <m:t>PS</m:t>
                      </m:r>
                      <m:r>
                        <a:rPr lang="sr-Latn-RS"/>
                        <m:t>+</m:t>
                      </m:r>
                      <m:r>
                        <m:rPr>
                          <m:sty m:val="p"/>
                        </m:rPr>
                        <a:rPr lang="sr-Latn-RS"/>
                        <m:t>ϵ</m:t>
                      </m:r>
                    </m:oMath>
                  </m:oMathPara>
                </a14:m>
                <a:endParaRPr lang="en-US" sz="1800" dirty="0">
                  <a:effectLst/>
                  <a:ea typeface="Times New Roman" panose="02020603050405020304" pitchFamily="18" charset="0"/>
                </a:endParaRPr>
              </a:p>
              <a:p>
                <a:pPr marL="269875" marR="269875" algn="ctr">
                  <a:spcBef>
                    <a:spcPts val="600"/>
                  </a:spcBef>
                  <a:spcAft>
                    <a:spcPts val="600"/>
                  </a:spcAft>
                </a:pPr>
                <a:endParaRPr lang="uk-UA" sz="1800" dirty="0">
                  <a:effectLst/>
                  <a:ea typeface="Times New Roman" panose="02020603050405020304" pitchFamily="18" charset="0"/>
                </a:endParaRPr>
              </a:p>
              <a:p>
                <a:pPr indent="182880" algn="just">
                  <a:lnSpc>
                    <a:spcPct val="95000"/>
                  </a:lnSpc>
                  <a:spcAft>
                    <a:spcPts val="600"/>
                  </a:spcAft>
                  <a:tabLst>
                    <a:tab pos="182880" algn="l"/>
                  </a:tabLst>
                </a:pPr>
                <a:r>
                  <a:rPr lang="en-US" sz="1800" spc="0" dirty="0">
                    <a:effectLst/>
                    <a:ea typeface="Times New Roman" panose="02020603050405020304" pitchFamily="18" charset="0"/>
                  </a:rPr>
                  <a:t>where, for </a:t>
                </a:r>
                <a:r>
                  <a:rPr lang="en-US" sz="1800" spc="0" dirty="0" err="1">
                    <a:effectLst/>
                    <a:ea typeface="Times New Roman" panose="02020603050405020304" pitchFamily="18" charset="0"/>
                  </a:rPr>
                  <a:t>i</a:t>
                </a:r>
                <a:r>
                  <a:rPr lang="en-US" sz="1800" spc="0" dirty="0">
                    <a:effectLst/>
                    <a:ea typeface="Times New Roman" panose="02020603050405020304" pitchFamily="18" charset="0"/>
                  </a:rPr>
                  <a:t>=n observations: FDI represents foreign direct investment net flows, β0 is the intercept, β1 to β9 are the coefficients representing the impact of each independent variable, ε represents the error term (also known as the residuals). </a:t>
                </a:r>
                <a:endParaRPr lang="uk-UA" sz="1800" spc="-5" dirty="0">
                  <a:effectLst/>
                  <a:ea typeface="SimSun" panose="02010600030101010101" pitchFamily="2" charset="-122"/>
                </a:endParaRPr>
              </a:p>
            </p:txBody>
          </p:sp>
        </mc:Choice>
        <mc:Fallback>
          <p:sp>
            <p:nvSpPr>
              <p:cNvPr id="4" name="TextBox 3">
                <a:extLst>
                  <a:ext uri="{FF2B5EF4-FFF2-40B4-BE49-F238E27FC236}">
                    <a16:creationId xmlns:a16="http://schemas.microsoft.com/office/drawing/2014/main" id="{CD3FE459-1067-BAEF-0D92-EB90ED2EBB07}"/>
                  </a:ext>
                </a:extLst>
              </p:cNvPr>
              <p:cNvSpPr txBox="1">
                <a:spLocks noRot="1" noChangeAspect="1" noMove="1" noResize="1" noEditPoints="1" noAdjustHandles="1" noChangeArrowheads="1" noChangeShapeType="1" noTextEdit="1"/>
              </p:cNvSpPr>
              <p:nvPr/>
            </p:nvSpPr>
            <p:spPr>
              <a:xfrm>
                <a:off x="440267" y="2164418"/>
                <a:ext cx="11110315" cy="2907206"/>
              </a:xfrm>
              <a:prstGeom prst="rect">
                <a:avLst/>
              </a:prstGeom>
              <a:blipFill>
                <a:blip r:embed="rId3"/>
                <a:stretch>
                  <a:fillRect l="-439" t="-1048" r="-439" b="-2306"/>
                </a:stretch>
              </a:blipFill>
            </p:spPr>
            <p:txBody>
              <a:bodyPr/>
              <a:lstStyle/>
              <a:p>
                <a:r>
                  <a:rPr lang="uk-UA">
                    <a:noFill/>
                  </a:rPr>
                  <a:t> </a:t>
                </a:r>
              </a:p>
            </p:txBody>
          </p:sp>
        </mc:Fallback>
      </mc:AlternateContent>
      <p:pic>
        <p:nvPicPr>
          <p:cNvPr id="8" name="Рисунок 7">
            <a:extLst>
              <a:ext uri="{FF2B5EF4-FFF2-40B4-BE49-F238E27FC236}">
                <a16:creationId xmlns:a16="http://schemas.microsoft.com/office/drawing/2014/main" id="{10E92DC6-7889-70BD-4B7A-705B5883059E}"/>
              </a:ext>
            </a:extLst>
          </p:cNvPr>
          <p:cNvPicPr>
            <a:picLocks noChangeAspect="1"/>
          </p:cNvPicPr>
          <p:nvPr/>
        </p:nvPicPr>
        <p:blipFill>
          <a:blip r:embed="rId4"/>
          <a:stretch>
            <a:fillRect/>
          </a:stretch>
        </p:blipFill>
        <p:spPr>
          <a:xfrm>
            <a:off x="3433158" y="154232"/>
            <a:ext cx="2413149" cy="858797"/>
          </a:xfrm>
          <a:prstGeom prst="rect">
            <a:avLst/>
          </a:prstGeom>
        </p:spPr>
      </p:pic>
      <p:sp>
        <p:nvSpPr>
          <p:cNvPr id="9" name="TextBox 8">
            <a:extLst>
              <a:ext uri="{FF2B5EF4-FFF2-40B4-BE49-F238E27FC236}">
                <a16:creationId xmlns:a16="http://schemas.microsoft.com/office/drawing/2014/main" id="{FD09CCF4-CFFF-F070-7199-0E9492C363D4}"/>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3033236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304800" y="1294230"/>
            <a:ext cx="11582400" cy="677108"/>
          </a:xfrm>
          <a:prstGeom prst="rect">
            <a:avLst/>
          </a:prstGeom>
          <a:noFill/>
        </p:spPr>
        <p:txBody>
          <a:bodyPr wrap="square" rtlCol="0" anchor="t" anchorCtr="0">
            <a:spAutoFit/>
          </a:bodyPr>
          <a:lstStyle/>
          <a:p>
            <a:pPr>
              <a:defRPr/>
            </a:pPr>
            <a:r>
              <a:rPr lang="en-US" sz="2400" b="1" dirty="0">
                <a:solidFill>
                  <a:srgbClr val="662C90"/>
                </a:solidFill>
                <a:latin typeface="Calibri" panose="020F0502020204030204" pitchFamily="34" charset="0"/>
              </a:rPr>
              <a:t>RESULTS – 1. Correlation analysis of variables, n=91 countries, data for 2003-2021</a:t>
            </a:r>
            <a:endParaRPr lang="ru-RU" sz="24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826BEC51-A4A2-A7E9-6BA3-BE791720E8EE}"/>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graphicFrame>
        <p:nvGraphicFramePr>
          <p:cNvPr id="9" name="Таблиця 8">
            <a:extLst>
              <a:ext uri="{FF2B5EF4-FFF2-40B4-BE49-F238E27FC236}">
                <a16:creationId xmlns:a16="http://schemas.microsoft.com/office/drawing/2014/main" id="{2F6A4B6D-52E4-B2D8-C1AB-7CF307F3E001}"/>
              </a:ext>
            </a:extLst>
          </p:cNvPr>
          <p:cNvGraphicFramePr>
            <a:graphicFrameLocks noGrp="1"/>
          </p:cNvGraphicFramePr>
          <p:nvPr>
            <p:extLst>
              <p:ext uri="{D42A27DB-BD31-4B8C-83A1-F6EECF244321}">
                <p14:modId xmlns:p14="http://schemas.microsoft.com/office/powerpoint/2010/main" val="1952556224"/>
              </p:ext>
            </p:extLst>
          </p:nvPr>
        </p:nvGraphicFramePr>
        <p:xfrm>
          <a:off x="449180" y="2303492"/>
          <a:ext cx="11036969" cy="3359334"/>
        </p:xfrm>
        <a:graphic>
          <a:graphicData uri="http://schemas.openxmlformats.org/drawingml/2006/table">
            <a:tbl>
              <a:tblPr firstRow="1" firstCol="1" bandRow="1"/>
              <a:tblGrid>
                <a:gridCol w="946971">
                  <a:extLst>
                    <a:ext uri="{9D8B030D-6E8A-4147-A177-3AD203B41FA5}">
                      <a16:colId xmlns:a16="http://schemas.microsoft.com/office/drawing/2014/main" val="439128152"/>
                    </a:ext>
                  </a:extLst>
                </a:gridCol>
                <a:gridCol w="991120">
                  <a:extLst>
                    <a:ext uri="{9D8B030D-6E8A-4147-A177-3AD203B41FA5}">
                      <a16:colId xmlns:a16="http://schemas.microsoft.com/office/drawing/2014/main" val="3864456371"/>
                    </a:ext>
                  </a:extLst>
                </a:gridCol>
                <a:gridCol w="991120">
                  <a:extLst>
                    <a:ext uri="{9D8B030D-6E8A-4147-A177-3AD203B41FA5}">
                      <a16:colId xmlns:a16="http://schemas.microsoft.com/office/drawing/2014/main" val="532630150"/>
                    </a:ext>
                  </a:extLst>
                </a:gridCol>
                <a:gridCol w="991120">
                  <a:extLst>
                    <a:ext uri="{9D8B030D-6E8A-4147-A177-3AD203B41FA5}">
                      <a16:colId xmlns:a16="http://schemas.microsoft.com/office/drawing/2014/main" val="3943823732"/>
                    </a:ext>
                  </a:extLst>
                </a:gridCol>
                <a:gridCol w="1026438">
                  <a:extLst>
                    <a:ext uri="{9D8B030D-6E8A-4147-A177-3AD203B41FA5}">
                      <a16:colId xmlns:a16="http://schemas.microsoft.com/office/drawing/2014/main" val="398607030"/>
                    </a:ext>
                  </a:extLst>
                </a:gridCol>
                <a:gridCol w="991120">
                  <a:extLst>
                    <a:ext uri="{9D8B030D-6E8A-4147-A177-3AD203B41FA5}">
                      <a16:colId xmlns:a16="http://schemas.microsoft.com/office/drawing/2014/main" val="1508485369"/>
                    </a:ext>
                  </a:extLst>
                </a:gridCol>
                <a:gridCol w="991120">
                  <a:extLst>
                    <a:ext uri="{9D8B030D-6E8A-4147-A177-3AD203B41FA5}">
                      <a16:colId xmlns:a16="http://schemas.microsoft.com/office/drawing/2014/main" val="2536940381"/>
                    </a:ext>
                  </a:extLst>
                </a:gridCol>
                <a:gridCol w="1156674">
                  <a:extLst>
                    <a:ext uri="{9D8B030D-6E8A-4147-A177-3AD203B41FA5}">
                      <a16:colId xmlns:a16="http://schemas.microsoft.com/office/drawing/2014/main" val="2420124940"/>
                    </a:ext>
                  </a:extLst>
                </a:gridCol>
                <a:gridCol w="991120">
                  <a:extLst>
                    <a:ext uri="{9D8B030D-6E8A-4147-A177-3AD203B41FA5}">
                      <a16:colId xmlns:a16="http://schemas.microsoft.com/office/drawing/2014/main" val="1363184622"/>
                    </a:ext>
                  </a:extLst>
                </a:gridCol>
                <a:gridCol w="991120">
                  <a:extLst>
                    <a:ext uri="{9D8B030D-6E8A-4147-A177-3AD203B41FA5}">
                      <a16:colId xmlns:a16="http://schemas.microsoft.com/office/drawing/2014/main" val="4125755604"/>
                    </a:ext>
                  </a:extLst>
                </a:gridCol>
                <a:gridCol w="969046">
                  <a:extLst>
                    <a:ext uri="{9D8B030D-6E8A-4147-A177-3AD203B41FA5}">
                      <a16:colId xmlns:a16="http://schemas.microsoft.com/office/drawing/2014/main" val="672914715"/>
                    </a:ext>
                  </a:extLst>
                </a:gridCol>
              </a:tblGrid>
              <a:tr h="301780">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GDP</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GDPpc</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ER</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ICT</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PS</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FDI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89627289"/>
                  </a:ext>
                </a:extLst>
              </a:tr>
              <a:tr h="301780">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GDP</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9427224"/>
                  </a:ext>
                </a:extLst>
              </a:tr>
              <a:tr h="301780">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GDPpc</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-0,36238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13048909"/>
                  </a:ext>
                </a:extLst>
              </a:tr>
              <a:tr h="301780">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0,153757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-0,02464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1154250"/>
                  </a:ext>
                </a:extLst>
              </a:tr>
              <a:tr h="301780">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-0,0816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0,122609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-0,17193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97283309"/>
                  </a:ext>
                </a:extLst>
              </a:tr>
              <a:tr h="301780">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ER</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0,150531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0,007725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0,69244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-0,10429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53745956"/>
                  </a:ext>
                </a:extLst>
              </a:tr>
              <a:tr h="301780">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-0,11227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0,000534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-0,07198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0,382391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-0,01912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2016610"/>
                  </a:ext>
                </a:extLst>
              </a:tr>
              <a:tr h="301780">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0,105385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0,208866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0,283413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0,009751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0,218268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-0,19291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93768400"/>
                  </a:ext>
                </a:extLst>
              </a:tr>
              <a:tr h="301780">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ICT</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-0,26551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0,100854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-0,33547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0,375871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-0,21673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0,277824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-0,50974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8242540"/>
                  </a:ext>
                </a:extLst>
              </a:tr>
              <a:tr h="301780">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PS</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-0,34259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0,314436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-0,33357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0,389263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-0,16533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0,325036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-0,29385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0,497343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0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46664017"/>
                  </a:ext>
                </a:extLst>
              </a:tr>
              <a:tr h="314354">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FDI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0,00413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0,159905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-0,17952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0,494147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-0,06827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0,40194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-0,05729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0,310177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0,357948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uk-UA" sz="3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68150117"/>
                  </a:ext>
                </a:extLst>
              </a:tr>
            </a:tbl>
          </a:graphicData>
        </a:graphic>
      </p:graphicFrame>
      <p:pic>
        <p:nvPicPr>
          <p:cNvPr id="11" name="Рисунок 10">
            <a:extLst>
              <a:ext uri="{FF2B5EF4-FFF2-40B4-BE49-F238E27FC236}">
                <a16:creationId xmlns:a16="http://schemas.microsoft.com/office/drawing/2014/main" id="{6AA8CF82-0090-033F-C139-A6B105BEFA46}"/>
              </a:ext>
            </a:extLst>
          </p:cNvPr>
          <p:cNvPicPr>
            <a:picLocks noChangeAspect="1"/>
          </p:cNvPicPr>
          <p:nvPr/>
        </p:nvPicPr>
        <p:blipFill>
          <a:blip r:embed="rId4"/>
          <a:stretch>
            <a:fillRect/>
          </a:stretch>
        </p:blipFill>
        <p:spPr>
          <a:xfrm>
            <a:off x="3433158" y="154232"/>
            <a:ext cx="2413149" cy="858797"/>
          </a:xfrm>
          <a:prstGeom prst="rect">
            <a:avLst/>
          </a:prstGeom>
        </p:spPr>
      </p:pic>
      <p:sp>
        <p:nvSpPr>
          <p:cNvPr id="13" name="TextBox 12">
            <a:extLst>
              <a:ext uri="{FF2B5EF4-FFF2-40B4-BE49-F238E27FC236}">
                <a16:creationId xmlns:a16="http://schemas.microsoft.com/office/drawing/2014/main" id="{A37BCC8B-6563-25E2-9A9E-65494EA3B5AE}"/>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3833928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304800" y="1294230"/>
            <a:ext cx="11582400" cy="677108"/>
          </a:xfrm>
          <a:prstGeom prst="rect">
            <a:avLst/>
          </a:prstGeom>
          <a:noFill/>
        </p:spPr>
        <p:txBody>
          <a:bodyPr wrap="square" rtlCol="0" anchor="t" anchorCtr="0">
            <a:spAutoFit/>
          </a:bodyPr>
          <a:lstStyle/>
          <a:p>
            <a:pPr>
              <a:defRPr/>
            </a:pPr>
            <a:r>
              <a:rPr lang="en-US" sz="2400" b="1" dirty="0">
                <a:solidFill>
                  <a:srgbClr val="662C90"/>
                </a:solidFill>
                <a:latin typeface="Calibri" panose="020F0502020204030204" pitchFamily="34" charset="0"/>
              </a:rPr>
              <a:t>RESULTS – 2. Summary of regression analysis, n=91 countries, data for 2003-2021</a:t>
            </a:r>
            <a:endParaRPr lang="ru-RU" sz="24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826BEC51-A4A2-A7E9-6BA3-BE791720E8EE}"/>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graphicFrame>
        <p:nvGraphicFramePr>
          <p:cNvPr id="9" name="Таблиця 8">
            <a:extLst>
              <a:ext uri="{FF2B5EF4-FFF2-40B4-BE49-F238E27FC236}">
                <a16:creationId xmlns:a16="http://schemas.microsoft.com/office/drawing/2014/main" id="{DDB9E80E-3222-3F73-082B-2E7065C01A56}"/>
              </a:ext>
            </a:extLst>
          </p:cNvPr>
          <p:cNvGraphicFramePr>
            <a:graphicFrameLocks noGrp="1"/>
          </p:cNvGraphicFramePr>
          <p:nvPr>
            <p:extLst>
              <p:ext uri="{D42A27DB-BD31-4B8C-83A1-F6EECF244321}">
                <p14:modId xmlns:p14="http://schemas.microsoft.com/office/powerpoint/2010/main" val="1532221473"/>
              </p:ext>
            </p:extLst>
          </p:nvPr>
        </p:nvGraphicFramePr>
        <p:xfrm>
          <a:off x="481263" y="2102862"/>
          <a:ext cx="7274069" cy="3885236"/>
        </p:xfrm>
        <a:graphic>
          <a:graphicData uri="http://schemas.openxmlformats.org/drawingml/2006/table">
            <a:tbl>
              <a:tblPr firstRow="1" firstCol="1" bandRow="1"/>
              <a:tblGrid>
                <a:gridCol w="1531497">
                  <a:extLst>
                    <a:ext uri="{9D8B030D-6E8A-4147-A177-3AD203B41FA5}">
                      <a16:colId xmlns:a16="http://schemas.microsoft.com/office/drawing/2014/main" val="3754421772"/>
                    </a:ext>
                  </a:extLst>
                </a:gridCol>
                <a:gridCol w="1102330">
                  <a:extLst>
                    <a:ext uri="{9D8B030D-6E8A-4147-A177-3AD203B41FA5}">
                      <a16:colId xmlns:a16="http://schemas.microsoft.com/office/drawing/2014/main" val="616446170"/>
                    </a:ext>
                  </a:extLst>
                </a:gridCol>
                <a:gridCol w="1289682">
                  <a:extLst>
                    <a:ext uri="{9D8B030D-6E8A-4147-A177-3AD203B41FA5}">
                      <a16:colId xmlns:a16="http://schemas.microsoft.com/office/drawing/2014/main" val="3124621602"/>
                    </a:ext>
                  </a:extLst>
                </a:gridCol>
                <a:gridCol w="1056581">
                  <a:extLst>
                    <a:ext uri="{9D8B030D-6E8A-4147-A177-3AD203B41FA5}">
                      <a16:colId xmlns:a16="http://schemas.microsoft.com/office/drawing/2014/main" val="4152310091"/>
                    </a:ext>
                  </a:extLst>
                </a:gridCol>
                <a:gridCol w="1056581">
                  <a:extLst>
                    <a:ext uri="{9D8B030D-6E8A-4147-A177-3AD203B41FA5}">
                      <a16:colId xmlns:a16="http://schemas.microsoft.com/office/drawing/2014/main" val="83401235"/>
                    </a:ext>
                  </a:extLst>
                </a:gridCol>
                <a:gridCol w="1237398">
                  <a:extLst>
                    <a:ext uri="{9D8B030D-6E8A-4147-A177-3AD203B41FA5}">
                      <a16:colId xmlns:a16="http://schemas.microsoft.com/office/drawing/2014/main" val="1870463935"/>
                    </a:ext>
                  </a:extLst>
                </a:gridCol>
              </a:tblGrid>
              <a:tr h="350359">
                <a:tc gridSpan="2">
                  <a:txBody>
                    <a:bodyPr/>
                    <a:lstStyle/>
                    <a:p>
                      <a:pPr algn="ctr">
                        <a:spcAft>
                          <a:spcPts val="300"/>
                        </a:spcAft>
                      </a:pPr>
                      <a:r>
                        <a:rPr lang="en-GB" sz="1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Regression Statistics</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uk-UA"/>
                    </a:p>
                  </a:txBody>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99919759"/>
                  </a:ext>
                </a:extLst>
              </a:tr>
              <a:tr h="350359">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Multiple R</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0,595149</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2477333"/>
                  </a:ext>
                </a:extLst>
              </a:tr>
              <a:tr h="350359">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 Square</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0,354203</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11257505"/>
                  </a:ext>
                </a:extLst>
              </a:tr>
              <a:tr h="350359">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Adjusted R Square</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0,282447</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02597114"/>
                  </a:ext>
                </a:extLst>
              </a:tr>
              <a:tr h="350359">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Standard Error</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0,02256</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40059852"/>
                  </a:ext>
                </a:extLst>
              </a:tr>
              <a:tr h="364957">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Observations</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91</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08528308"/>
                  </a:ext>
                </a:extLst>
              </a:tr>
              <a:tr h="350359">
                <a:tc>
                  <a:txBody>
                    <a:bodyPr/>
                    <a:lstStyle/>
                    <a:p>
                      <a:pPr algn="ctr">
                        <a:spcAft>
                          <a:spcPts val="300"/>
                        </a:spcAft>
                      </a:pPr>
                      <a:r>
                        <a:rPr lang="en-GB" sz="1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df</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SS</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MS</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Significance F</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8400125"/>
                  </a:ext>
                </a:extLst>
              </a:tr>
              <a:tr h="350359">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Regression</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0,022612</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0,002512</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4,936261</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2,77E-05</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0221868"/>
                  </a:ext>
                </a:extLst>
              </a:tr>
              <a:tr h="350359">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Residual</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81</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0,041227</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0,000509</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62566953"/>
                  </a:ext>
                </a:extLst>
              </a:tr>
              <a:tr h="364957">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Total</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0,063839</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300"/>
                        </a:spcAft>
                      </a:pPr>
                      <a:r>
                        <a:rPr lang="en-GB" sz="1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300"/>
                        </a:spcAft>
                      </a:pPr>
                      <a:r>
                        <a:rPr lang="en-GB" sz="16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uk-UA" sz="36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6439632"/>
                  </a:ext>
                </a:extLst>
              </a:tr>
            </a:tbl>
          </a:graphicData>
        </a:graphic>
      </p:graphicFrame>
      <p:pic>
        <p:nvPicPr>
          <p:cNvPr id="11" name="Рисунок 10">
            <a:extLst>
              <a:ext uri="{FF2B5EF4-FFF2-40B4-BE49-F238E27FC236}">
                <a16:creationId xmlns:a16="http://schemas.microsoft.com/office/drawing/2014/main" id="{4A66651D-4A62-1963-62C1-3FF2508D2C8E}"/>
              </a:ext>
            </a:extLst>
          </p:cNvPr>
          <p:cNvPicPr>
            <a:picLocks noChangeAspect="1"/>
          </p:cNvPicPr>
          <p:nvPr/>
        </p:nvPicPr>
        <p:blipFill>
          <a:blip r:embed="rId4"/>
          <a:stretch>
            <a:fillRect/>
          </a:stretch>
        </p:blipFill>
        <p:spPr>
          <a:xfrm>
            <a:off x="3433158" y="154232"/>
            <a:ext cx="2413149" cy="858797"/>
          </a:xfrm>
          <a:prstGeom prst="rect">
            <a:avLst/>
          </a:prstGeom>
        </p:spPr>
      </p:pic>
      <p:sp>
        <p:nvSpPr>
          <p:cNvPr id="13" name="TextBox 12">
            <a:extLst>
              <a:ext uri="{FF2B5EF4-FFF2-40B4-BE49-F238E27FC236}">
                <a16:creationId xmlns:a16="http://schemas.microsoft.com/office/drawing/2014/main" id="{FE5346DC-256A-12C8-6068-9E1823CF7B1B}"/>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255645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304800" y="1294230"/>
            <a:ext cx="11582400" cy="677108"/>
          </a:xfrm>
          <a:prstGeom prst="rect">
            <a:avLst/>
          </a:prstGeom>
          <a:noFill/>
        </p:spPr>
        <p:txBody>
          <a:bodyPr wrap="square" rtlCol="0" anchor="t" anchorCtr="0">
            <a:spAutoFit/>
          </a:bodyPr>
          <a:lstStyle/>
          <a:p>
            <a:pPr>
              <a:defRPr/>
            </a:pPr>
            <a:r>
              <a:rPr lang="en-US" sz="2400" b="1" dirty="0">
                <a:solidFill>
                  <a:srgbClr val="662C90"/>
                </a:solidFill>
                <a:latin typeface="Calibri" panose="020F0502020204030204" pitchFamily="34" charset="0"/>
              </a:rPr>
              <a:t>RESULTS – 3. Summary of regression analysis, n=91 countries, data for 2003-2021</a:t>
            </a:r>
            <a:endParaRPr lang="ru-RU" sz="24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826BEC51-A4A2-A7E9-6BA3-BE791720E8EE}"/>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graphicFrame>
        <p:nvGraphicFramePr>
          <p:cNvPr id="8" name="Таблиця 7">
            <a:extLst>
              <a:ext uri="{FF2B5EF4-FFF2-40B4-BE49-F238E27FC236}">
                <a16:creationId xmlns:a16="http://schemas.microsoft.com/office/drawing/2014/main" id="{BA4296DB-C188-1889-EBB6-41420065D97E}"/>
              </a:ext>
            </a:extLst>
          </p:cNvPr>
          <p:cNvGraphicFramePr>
            <a:graphicFrameLocks noGrp="1"/>
          </p:cNvGraphicFramePr>
          <p:nvPr>
            <p:extLst>
              <p:ext uri="{D42A27DB-BD31-4B8C-83A1-F6EECF244321}">
                <p14:modId xmlns:p14="http://schemas.microsoft.com/office/powerpoint/2010/main" val="3461231350"/>
              </p:ext>
            </p:extLst>
          </p:nvPr>
        </p:nvGraphicFramePr>
        <p:xfrm>
          <a:off x="304800" y="2102862"/>
          <a:ext cx="11229474" cy="3955545"/>
        </p:xfrm>
        <a:graphic>
          <a:graphicData uri="http://schemas.openxmlformats.org/drawingml/2006/table">
            <a:tbl>
              <a:tblPr firstRow="1" firstCol="1" bandRow="1"/>
              <a:tblGrid>
                <a:gridCol w="1578864">
                  <a:extLst>
                    <a:ext uri="{9D8B030D-6E8A-4147-A177-3AD203B41FA5}">
                      <a16:colId xmlns:a16="http://schemas.microsoft.com/office/drawing/2014/main" val="3560071384"/>
                    </a:ext>
                  </a:extLst>
                </a:gridCol>
                <a:gridCol w="1136423">
                  <a:extLst>
                    <a:ext uri="{9D8B030D-6E8A-4147-A177-3AD203B41FA5}">
                      <a16:colId xmlns:a16="http://schemas.microsoft.com/office/drawing/2014/main" val="1743270884"/>
                    </a:ext>
                  </a:extLst>
                </a:gridCol>
                <a:gridCol w="1329570">
                  <a:extLst>
                    <a:ext uri="{9D8B030D-6E8A-4147-A177-3AD203B41FA5}">
                      <a16:colId xmlns:a16="http://schemas.microsoft.com/office/drawing/2014/main" val="2715395529"/>
                    </a:ext>
                  </a:extLst>
                </a:gridCol>
                <a:gridCol w="1089259">
                  <a:extLst>
                    <a:ext uri="{9D8B030D-6E8A-4147-A177-3AD203B41FA5}">
                      <a16:colId xmlns:a16="http://schemas.microsoft.com/office/drawing/2014/main" val="1916642574"/>
                    </a:ext>
                  </a:extLst>
                </a:gridCol>
                <a:gridCol w="1089259">
                  <a:extLst>
                    <a:ext uri="{9D8B030D-6E8A-4147-A177-3AD203B41FA5}">
                      <a16:colId xmlns:a16="http://schemas.microsoft.com/office/drawing/2014/main" val="2709106259"/>
                    </a:ext>
                  </a:extLst>
                </a:gridCol>
                <a:gridCol w="1275668">
                  <a:extLst>
                    <a:ext uri="{9D8B030D-6E8A-4147-A177-3AD203B41FA5}">
                      <a16:colId xmlns:a16="http://schemas.microsoft.com/office/drawing/2014/main" val="492668035"/>
                    </a:ext>
                  </a:extLst>
                </a:gridCol>
                <a:gridCol w="1325078">
                  <a:extLst>
                    <a:ext uri="{9D8B030D-6E8A-4147-A177-3AD203B41FA5}">
                      <a16:colId xmlns:a16="http://schemas.microsoft.com/office/drawing/2014/main" val="2952527958"/>
                    </a:ext>
                  </a:extLst>
                </a:gridCol>
                <a:gridCol w="1203799">
                  <a:extLst>
                    <a:ext uri="{9D8B030D-6E8A-4147-A177-3AD203B41FA5}">
                      <a16:colId xmlns:a16="http://schemas.microsoft.com/office/drawing/2014/main" val="3579275044"/>
                    </a:ext>
                  </a:extLst>
                </a:gridCol>
                <a:gridCol w="1201554">
                  <a:extLst>
                    <a:ext uri="{9D8B030D-6E8A-4147-A177-3AD203B41FA5}">
                      <a16:colId xmlns:a16="http://schemas.microsoft.com/office/drawing/2014/main" val="905532954"/>
                    </a:ext>
                  </a:extLst>
                </a:gridCol>
              </a:tblGrid>
              <a:tr h="358238">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Coefficients</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Standard Error</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 Stat</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P-value</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Lower 95%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Upper 95%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Lower 95,0%</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Upper 95,0%</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1226061"/>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Intercept</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-0,01276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0,013717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-0,93007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0,355098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-0,04005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0,014534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-0,04005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0,014534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59321969"/>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GDP</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0,002488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0,001458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1,706827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0,091685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-0,00041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0,005388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-0,00041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0,005388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8755679"/>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GDPpc</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1,29E-06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1,09E-06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1,183392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0,240116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-8,8E-07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3,47E-06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-8,8E-07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3,47E-06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6124740"/>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-0,00066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0,000838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-0,79055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0,431513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-0,00233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0,001005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-0,00233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0,001005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79776518"/>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0,000223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8,08E-05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2,755907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b="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0,007228</a:t>
                      </a:r>
                      <a:endParaRPr lang="uk-UA" sz="3200" b="1"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6,19E-05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0,000384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6,19E-05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0,000384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4239509"/>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ER</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0,083141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0,235554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0,352962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0,725034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-0,38554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0,55182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-0,38554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0,55182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9418966"/>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0,000213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8,9E-05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2,394642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b="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0,018946</a:t>
                      </a:r>
                      <a:endParaRPr lang="uk-UA" sz="3200" b="1"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3,6E-05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0,00039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3,6E-05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0,00039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3692672"/>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0,000132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0,00031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0,424842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0,672079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-0,00049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0,000749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-0,00049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0,000749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97903109"/>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ICT</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0,003778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0,004465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0,846089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0,399996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-0,00511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0,012661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-0,00511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0,012661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3174468"/>
                  </a:ext>
                </a:extLst>
              </a:tr>
              <a:tr h="373165">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PS</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0,004321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0,004436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0,974043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0,332935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-0,00451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0,013147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-0,00451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4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0,013147</a:t>
                      </a:r>
                      <a:endParaRPr lang="uk-UA" sz="3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59309746"/>
                  </a:ext>
                </a:extLst>
              </a:tr>
            </a:tbl>
          </a:graphicData>
        </a:graphic>
      </p:graphicFrame>
      <p:pic>
        <p:nvPicPr>
          <p:cNvPr id="10" name="Рисунок 9">
            <a:extLst>
              <a:ext uri="{FF2B5EF4-FFF2-40B4-BE49-F238E27FC236}">
                <a16:creationId xmlns:a16="http://schemas.microsoft.com/office/drawing/2014/main" id="{E25688E4-B4FD-3E5F-44C9-FF06A3D5B20C}"/>
              </a:ext>
            </a:extLst>
          </p:cNvPr>
          <p:cNvPicPr>
            <a:picLocks noChangeAspect="1"/>
          </p:cNvPicPr>
          <p:nvPr/>
        </p:nvPicPr>
        <p:blipFill>
          <a:blip r:embed="rId4"/>
          <a:stretch>
            <a:fillRect/>
          </a:stretch>
        </p:blipFill>
        <p:spPr>
          <a:xfrm>
            <a:off x="3433158" y="154232"/>
            <a:ext cx="2413149" cy="858797"/>
          </a:xfrm>
          <a:prstGeom prst="rect">
            <a:avLst/>
          </a:prstGeom>
        </p:spPr>
      </p:pic>
      <p:sp>
        <p:nvSpPr>
          <p:cNvPr id="11" name="TextBox 10">
            <a:extLst>
              <a:ext uri="{FF2B5EF4-FFF2-40B4-BE49-F238E27FC236}">
                <a16:creationId xmlns:a16="http://schemas.microsoft.com/office/drawing/2014/main" id="{52D0AAD3-3A09-F942-138B-834579587F75}"/>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32242269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1282"/>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304800" y="1294230"/>
            <a:ext cx="11582400" cy="923330"/>
          </a:xfrm>
          <a:prstGeom prst="rect">
            <a:avLst/>
          </a:prstGeom>
          <a:noFill/>
        </p:spPr>
        <p:txBody>
          <a:bodyPr wrap="square" rtlCol="0" anchor="t" anchorCtr="0">
            <a:spAutoFit/>
          </a:bodyPr>
          <a:lstStyle/>
          <a:p>
            <a:pPr>
              <a:defRPr/>
            </a:pPr>
            <a:r>
              <a:rPr lang="en-US" sz="2000" b="1" dirty="0">
                <a:solidFill>
                  <a:srgbClr val="662C90"/>
                </a:solidFill>
                <a:latin typeface="Calibri" panose="020F0502020204030204" pitchFamily="34" charset="0"/>
              </a:rPr>
              <a:t>RESULTS – 4. REGRESSION ANALYSIS OF HIGHLY INDEBTED COUNTRIES (external debt stock more than 40% of GNI). </a:t>
            </a:r>
            <a:r>
              <a:rPr lang="en-US" sz="2000" b="1" i="0" u="none" strike="noStrike" dirty="0">
                <a:solidFill>
                  <a:srgbClr val="662C90"/>
                </a:solidFill>
                <a:effectLst/>
                <a:latin typeface="Calibri" panose="020F0502020204030204" pitchFamily="34" charset="0"/>
              </a:rPr>
              <a:t>Summary of regression analysis, n=48 countries, data for 2003-2021</a:t>
            </a:r>
            <a:endParaRPr lang="ru-RU" sz="20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2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826BEC51-A4A2-A7E9-6BA3-BE791720E8EE}"/>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graphicFrame>
        <p:nvGraphicFramePr>
          <p:cNvPr id="9" name="Таблиця 8">
            <a:extLst>
              <a:ext uri="{FF2B5EF4-FFF2-40B4-BE49-F238E27FC236}">
                <a16:creationId xmlns:a16="http://schemas.microsoft.com/office/drawing/2014/main" id="{DDB9E80E-3222-3F73-082B-2E7065C01A56}"/>
              </a:ext>
            </a:extLst>
          </p:cNvPr>
          <p:cNvGraphicFramePr>
            <a:graphicFrameLocks noGrp="1"/>
          </p:cNvGraphicFramePr>
          <p:nvPr>
            <p:extLst>
              <p:ext uri="{D42A27DB-BD31-4B8C-83A1-F6EECF244321}">
                <p14:modId xmlns:p14="http://schemas.microsoft.com/office/powerpoint/2010/main" val="2371235869"/>
              </p:ext>
            </p:extLst>
          </p:nvPr>
        </p:nvGraphicFramePr>
        <p:xfrm>
          <a:off x="481263" y="2102862"/>
          <a:ext cx="7274069" cy="3808875"/>
        </p:xfrm>
        <a:graphic>
          <a:graphicData uri="http://schemas.openxmlformats.org/drawingml/2006/table">
            <a:tbl>
              <a:tblPr firstRow="1" firstCol="1" bandRow="1"/>
              <a:tblGrid>
                <a:gridCol w="1531497">
                  <a:extLst>
                    <a:ext uri="{9D8B030D-6E8A-4147-A177-3AD203B41FA5}">
                      <a16:colId xmlns:a16="http://schemas.microsoft.com/office/drawing/2014/main" val="3754421772"/>
                    </a:ext>
                  </a:extLst>
                </a:gridCol>
                <a:gridCol w="1102330">
                  <a:extLst>
                    <a:ext uri="{9D8B030D-6E8A-4147-A177-3AD203B41FA5}">
                      <a16:colId xmlns:a16="http://schemas.microsoft.com/office/drawing/2014/main" val="616446170"/>
                    </a:ext>
                  </a:extLst>
                </a:gridCol>
                <a:gridCol w="1289682">
                  <a:extLst>
                    <a:ext uri="{9D8B030D-6E8A-4147-A177-3AD203B41FA5}">
                      <a16:colId xmlns:a16="http://schemas.microsoft.com/office/drawing/2014/main" val="3124621602"/>
                    </a:ext>
                  </a:extLst>
                </a:gridCol>
                <a:gridCol w="1056581">
                  <a:extLst>
                    <a:ext uri="{9D8B030D-6E8A-4147-A177-3AD203B41FA5}">
                      <a16:colId xmlns:a16="http://schemas.microsoft.com/office/drawing/2014/main" val="4152310091"/>
                    </a:ext>
                  </a:extLst>
                </a:gridCol>
                <a:gridCol w="1056581">
                  <a:extLst>
                    <a:ext uri="{9D8B030D-6E8A-4147-A177-3AD203B41FA5}">
                      <a16:colId xmlns:a16="http://schemas.microsoft.com/office/drawing/2014/main" val="83401235"/>
                    </a:ext>
                  </a:extLst>
                </a:gridCol>
                <a:gridCol w="1237398">
                  <a:extLst>
                    <a:ext uri="{9D8B030D-6E8A-4147-A177-3AD203B41FA5}">
                      <a16:colId xmlns:a16="http://schemas.microsoft.com/office/drawing/2014/main" val="1870463935"/>
                    </a:ext>
                  </a:extLst>
                </a:gridCol>
              </a:tblGrid>
              <a:tr h="350359">
                <a:tc gridSpan="2">
                  <a:txBody>
                    <a:bodyPr/>
                    <a:lstStyle/>
                    <a:p>
                      <a:pPr algn="ctr">
                        <a:spcAft>
                          <a:spcPts val="300"/>
                        </a:spcAft>
                      </a:pPr>
                      <a:r>
                        <a:rPr lang="en-GB" sz="1800" i="1"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Regression Statistics</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uk-UA"/>
                    </a:p>
                  </a:txBody>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99919759"/>
                  </a:ext>
                </a:extLst>
              </a:tr>
              <a:tr h="350359">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Multiple R</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0,604222</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2477333"/>
                  </a:ext>
                </a:extLst>
              </a:tr>
              <a:tr h="350359">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R Square</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0,365084</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11257505"/>
                  </a:ext>
                </a:extLst>
              </a:tr>
              <a:tr h="350359">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Adjusted R Square</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0,214709</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02597114"/>
                  </a:ext>
                </a:extLst>
              </a:tr>
              <a:tr h="350359">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Standard Error</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0,023331</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40059852"/>
                  </a:ext>
                </a:extLst>
              </a:tr>
              <a:tr h="364957">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Observations</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48</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08528308"/>
                  </a:ext>
                </a:extLst>
              </a:tr>
              <a:tr h="350359">
                <a:tc>
                  <a:txBody>
                    <a:bodyPr/>
                    <a:lstStyle/>
                    <a:p>
                      <a:pPr algn="ctr">
                        <a:spcAft>
                          <a:spcPts val="300"/>
                        </a:spcAft>
                      </a:pPr>
                      <a:r>
                        <a:rPr lang="en-GB" sz="1800" i="1"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 </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800" i="1"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df</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800" i="1"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SS</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800" i="1"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MS</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800" i="1"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F</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800" i="1"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Significance F</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8400125"/>
                  </a:ext>
                </a:extLst>
              </a:tr>
              <a:tr h="350359">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Regression</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9</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0,011894</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0,001322</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2,427826</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0,027343</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0221868"/>
                  </a:ext>
                </a:extLst>
              </a:tr>
              <a:tr h="350359">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Residual</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38</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0,020685</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0,000544</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endParaRPr lang="uk-UA" sz="24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62566953"/>
                  </a:ext>
                </a:extLst>
              </a:tr>
              <a:tr h="364957">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Total</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47</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0,032579</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 </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300"/>
                        </a:spcAft>
                      </a:pPr>
                      <a:r>
                        <a:rPr lang="en-GB" sz="18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 </a:t>
                      </a:r>
                      <a:endParaRPr lang="uk-UA"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300"/>
                        </a:spcAft>
                      </a:pPr>
                      <a:r>
                        <a:rPr lang="en-GB" sz="1800" kern="100"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 </a:t>
                      </a:r>
                      <a:endParaRPr lang="uk-UA" sz="36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6439632"/>
                  </a:ext>
                </a:extLst>
              </a:tr>
            </a:tbl>
          </a:graphicData>
        </a:graphic>
      </p:graphicFrame>
      <p:pic>
        <p:nvPicPr>
          <p:cNvPr id="4" name="Рисунок 3">
            <a:extLst>
              <a:ext uri="{FF2B5EF4-FFF2-40B4-BE49-F238E27FC236}">
                <a16:creationId xmlns:a16="http://schemas.microsoft.com/office/drawing/2014/main" id="{994BE826-995F-D940-4D52-8DE66B7012CC}"/>
              </a:ext>
            </a:extLst>
          </p:cNvPr>
          <p:cNvPicPr>
            <a:picLocks noChangeAspect="1"/>
          </p:cNvPicPr>
          <p:nvPr/>
        </p:nvPicPr>
        <p:blipFill>
          <a:blip r:embed="rId4"/>
          <a:stretch>
            <a:fillRect/>
          </a:stretch>
        </p:blipFill>
        <p:spPr>
          <a:xfrm>
            <a:off x="3433158" y="154232"/>
            <a:ext cx="2413149" cy="858797"/>
          </a:xfrm>
          <a:prstGeom prst="rect">
            <a:avLst/>
          </a:prstGeom>
        </p:spPr>
      </p:pic>
      <p:sp>
        <p:nvSpPr>
          <p:cNvPr id="8" name="TextBox 7">
            <a:extLst>
              <a:ext uri="{FF2B5EF4-FFF2-40B4-BE49-F238E27FC236}">
                <a16:creationId xmlns:a16="http://schemas.microsoft.com/office/drawing/2014/main" id="{4BBEE4C4-341F-AA5D-D6AC-C4F50912C830}"/>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2116555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304800" y="1294230"/>
            <a:ext cx="11582400" cy="830997"/>
          </a:xfrm>
          <a:prstGeom prst="rect">
            <a:avLst/>
          </a:prstGeom>
          <a:noFill/>
        </p:spPr>
        <p:txBody>
          <a:bodyPr wrap="square" rtlCol="0" anchor="t" anchorCtr="0">
            <a:spAutoFit/>
          </a:bodyPr>
          <a:lstStyle/>
          <a:p>
            <a:pPr>
              <a:defRPr/>
            </a:pPr>
            <a:r>
              <a:rPr lang="en-US" sz="2400" b="1" dirty="0">
                <a:solidFill>
                  <a:srgbClr val="662C90"/>
                </a:solidFill>
                <a:latin typeface="Calibri" panose="020F0502020204030204" pitchFamily="34" charset="0"/>
              </a:rPr>
              <a:t>RESULTS – 5. REGRESSION ANALYSIS OF HIGHLY INDEBTED COUNTRIES </a:t>
            </a:r>
          </a:p>
          <a:p>
            <a:pPr>
              <a:defRPr/>
            </a:pPr>
            <a:r>
              <a:rPr lang="en-US" sz="2400" b="1" dirty="0">
                <a:solidFill>
                  <a:srgbClr val="662C90"/>
                </a:solidFill>
                <a:latin typeface="Calibri" panose="020F0502020204030204" pitchFamily="34" charset="0"/>
              </a:rPr>
              <a:t>Summary of regression analysis, n=48 countries, data for 2003-2021</a:t>
            </a: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826BEC51-A4A2-A7E9-6BA3-BE791720E8EE}"/>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graphicFrame>
        <p:nvGraphicFramePr>
          <p:cNvPr id="8" name="Таблиця 7">
            <a:extLst>
              <a:ext uri="{FF2B5EF4-FFF2-40B4-BE49-F238E27FC236}">
                <a16:creationId xmlns:a16="http://schemas.microsoft.com/office/drawing/2014/main" id="{BA4296DB-C188-1889-EBB6-41420065D97E}"/>
              </a:ext>
            </a:extLst>
          </p:cNvPr>
          <p:cNvGraphicFramePr>
            <a:graphicFrameLocks noGrp="1"/>
          </p:cNvGraphicFramePr>
          <p:nvPr>
            <p:extLst>
              <p:ext uri="{D42A27DB-BD31-4B8C-83A1-F6EECF244321}">
                <p14:modId xmlns:p14="http://schemas.microsoft.com/office/powerpoint/2010/main" val="134765347"/>
              </p:ext>
            </p:extLst>
          </p:nvPr>
        </p:nvGraphicFramePr>
        <p:xfrm>
          <a:off x="304800" y="2102862"/>
          <a:ext cx="11229474" cy="3955545"/>
        </p:xfrm>
        <a:graphic>
          <a:graphicData uri="http://schemas.openxmlformats.org/drawingml/2006/table">
            <a:tbl>
              <a:tblPr firstRow="1" firstCol="1" bandRow="1"/>
              <a:tblGrid>
                <a:gridCol w="1578864">
                  <a:extLst>
                    <a:ext uri="{9D8B030D-6E8A-4147-A177-3AD203B41FA5}">
                      <a16:colId xmlns:a16="http://schemas.microsoft.com/office/drawing/2014/main" val="3560071384"/>
                    </a:ext>
                  </a:extLst>
                </a:gridCol>
                <a:gridCol w="1136423">
                  <a:extLst>
                    <a:ext uri="{9D8B030D-6E8A-4147-A177-3AD203B41FA5}">
                      <a16:colId xmlns:a16="http://schemas.microsoft.com/office/drawing/2014/main" val="1743270884"/>
                    </a:ext>
                  </a:extLst>
                </a:gridCol>
                <a:gridCol w="1329570">
                  <a:extLst>
                    <a:ext uri="{9D8B030D-6E8A-4147-A177-3AD203B41FA5}">
                      <a16:colId xmlns:a16="http://schemas.microsoft.com/office/drawing/2014/main" val="2715395529"/>
                    </a:ext>
                  </a:extLst>
                </a:gridCol>
                <a:gridCol w="1089259">
                  <a:extLst>
                    <a:ext uri="{9D8B030D-6E8A-4147-A177-3AD203B41FA5}">
                      <a16:colId xmlns:a16="http://schemas.microsoft.com/office/drawing/2014/main" val="1916642574"/>
                    </a:ext>
                  </a:extLst>
                </a:gridCol>
                <a:gridCol w="1089259">
                  <a:extLst>
                    <a:ext uri="{9D8B030D-6E8A-4147-A177-3AD203B41FA5}">
                      <a16:colId xmlns:a16="http://schemas.microsoft.com/office/drawing/2014/main" val="2709106259"/>
                    </a:ext>
                  </a:extLst>
                </a:gridCol>
                <a:gridCol w="1275668">
                  <a:extLst>
                    <a:ext uri="{9D8B030D-6E8A-4147-A177-3AD203B41FA5}">
                      <a16:colId xmlns:a16="http://schemas.microsoft.com/office/drawing/2014/main" val="492668035"/>
                    </a:ext>
                  </a:extLst>
                </a:gridCol>
                <a:gridCol w="1325078">
                  <a:extLst>
                    <a:ext uri="{9D8B030D-6E8A-4147-A177-3AD203B41FA5}">
                      <a16:colId xmlns:a16="http://schemas.microsoft.com/office/drawing/2014/main" val="2952527958"/>
                    </a:ext>
                  </a:extLst>
                </a:gridCol>
                <a:gridCol w="1203799">
                  <a:extLst>
                    <a:ext uri="{9D8B030D-6E8A-4147-A177-3AD203B41FA5}">
                      <a16:colId xmlns:a16="http://schemas.microsoft.com/office/drawing/2014/main" val="3579275044"/>
                    </a:ext>
                  </a:extLst>
                </a:gridCol>
                <a:gridCol w="1201554">
                  <a:extLst>
                    <a:ext uri="{9D8B030D-6E8A-4147-A177-3AD203B41FA5}">
                      <a16:colId xmlns:a16="http://schemas.microsoft.com/office/drawing/2014/main" val="905532954"/>
                    </a:ext>
                  </a:extLst>
                </a:gridCol>
              </a:tblGrid>
              <a:tr h="358238">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Coefficients</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Standard Error</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 Stat</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P-value</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Lower 95%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Upper 95%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Lower 95,0%</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300"/>
                        </a:spcAft>
                      </a:pPr>
                      <a:r>
                        <a:rPr lang="en-GB" sz="14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Upper 95,0%</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1226061"/>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Intercept</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-0,01538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0,024755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-0,62143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0,538026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-0,0655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0,03473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-0,0655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0,03473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59321969"/>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GDP</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0,000464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0,002367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0,195968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0,845679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-0,00433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0,005256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-0,00433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0,005256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8755679"/>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GDPpc</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2,91E-07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1,64E-06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0,177428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0,860115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-3E-06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3,61E-06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-3E-06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3,61E-06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6124740"/>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CPI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0,000396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0,001332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0,297006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0,76808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-0,0023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0,003093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-0,0023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0,003093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79776518"/>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0,000212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0,000105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2,021936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0,050265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-2,6E-07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0,000424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-2,6E-07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0,000424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4239509"/>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ER</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-0,55886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0,425728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-1,31271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0,197155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-1,4207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0,302986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-1,4207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0,302986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9418966"/>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0,00025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0,000123</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2,028771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b="1" kern="100"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0,049531</a:t>
                      </a:r>
                      <a:endParaRPr lang="uk-UA" sz="3200" b="1"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5,39E-07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0,000499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5,39E-07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0,000499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3692672"/>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VAI</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0,000325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0,000539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0,603177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0,549974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-0,00077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0,001417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-0,00077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0,001417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97903109"/>
                  </a:ext>
                </a:extLst>
              </a:tr>
              <a:tr h="358238">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ICT</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0,008891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0,007734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1,149642</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0,257476</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-0,00677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0,024547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-0,00677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0,024547</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3174468"/>
                  </a:ext>
                </a:extLst>
              </a:tr>
              <a:tr h="373165">
                <a:tc>
                  <a:txBody>
                    <a:bodyPr/>
                    <a:lstStyle/>
                    <a:p>
                      <a:pPr algn="just">
                        <a:spcAft>
                          <a:spcPts val="300"/>
                        </a:spcAft>
                      </a:pPr>
                      <a:r>
                        <a:rPr lang="en-GB" sz="1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PS</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-0,00018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0,007144</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-0,02578</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0,979571</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-0,01465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0,014279</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-0,01465</a:t>
                      </a:r>
                      <a:endParaRPr lang="uk-UA"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Aft>
                          <a:spcPts val="300"/>
                        </a:spcAft>
                      </a:pPr>
                      <a:r>
                        <a:rPr lang="en-GB" sz="1600" kern="100"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0,014279</a:t>
                      </a:r>
                      <a:endParaRPr lang="uk-UA" sz="3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59309746"/>
                  </a:ext>
                </a:extLst>
              </a:tr>
            </a:tbl>
          </a:graphicData>
        </a:graphic>
      </p:graphicFrame>
      <p:pic>
        <p:nvPicPr>
          <p:cNvPr id="4" name="Рисунок 3">
            <a:extLst>
              <a:ext uri="{FF2B5EF4-FFF2-40B4-BE49-F238E27FC236}">
                <a16:creationId xmlns:a16="http://schemas.microsoft.com/office/drawing/2014/main" id="{F7DBC89E-4DD5-9DBF-5024-1F8D23494951}"/>
              </a:ext>
            </a:extLst>
          </p:cNvPr>
          <p:cNvPicPr>
            <a:picLocks noChangeAspect="1"/>
          </p:cNvPicPr>
          <p:nvPr/>
        </p:nvPicPr>
        <p:blipFill>
          <a:blip r:embed="rId4"/>
          <a:stretch>
            <a:fillRect/>
          </a:stretch>
        </p:blipFill>
        <p:spPr>
          <a:xfrm>
            <a:off x="3433158" y="154232"/>
            <a:ext cx="2413149" cy="858797"/>
          </a:xfrm>
          <a:prstGeom prst="rect">
            <a:avLst/>
          </a:prstGeom>
        </p:spPr>
      </p:pic>
      <p:sp>
        <p:nvSpPr>
          <p:cNvPr id="9" name="TextBox 8">
            <a:extLst>
              <a:ext uri="{FF2B5EF4-FFF2-40B4-BE49-F238E27FC236}">
                <a16:creationId xmlns:a16="http://schemas.microsoft.com/office/drawing/2014/main" id="{1F14AAC0-3F37-1EEB-B44C-4AB83CBF974A}"/>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453920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CONCLUSIONS AND DISCUSSION</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1" name="TextBox 10">
            <a:extLst>
              <a:ext uri="{FF2B5EF4-FFF2-40B4-BE49-F238E27FC236}">
                <a16:creationId xmlns:a16="http://schemas.microsoft.com/office/drawing/2014/main" id="{A7124CF8-C589-8328-9963-ABAC6AB5B4E8}"/>
              </a:ext>
            </a:extLst>
          </p:cNvPr>
          <p:cNvSpPr txBox="1"/>
          <p:nvPr/>
        </p:nvSpPr>
        <p:spPr>
          <a:xfrm>
            <a:off x="456042" y="1841483"/>
            <a:ext cx="11495326" cy="3785652"/>
          </a:xfrm>
          <a:prstGeom prst="rect">
            <a:avLst/>
          </a:prstGeom>
          <a:noFill/>
        </p:spPr>
        <p:txBody>
          <a:bodyPr wrap="square">
            <a:spAutoFit/>
          </a:bodyPr>
          <a:lstStyle/>
          <a:p>
            <a:pPr algn="just">
              <a:spcAft>
                <a:spcPts val="300"/>
              </a:spcAft>
            </a:pPr>
            <a:r>
              <a:rPr lang="en-GB"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Trade openness had a positive and statistically significant relationship with FDI (p-value = 0,007228). This implies that countries with more open trade policies tend to attract higher levels of FDI, possibly due to increased market access and reduced trade costs. The positive and significant relationship between trade openness and FDI is consistent with the literature (</a:t>
            </a:r>
            <a:r>
              <a:rPr lang="en-GB" sz="1800" kern="1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Donghui</a:t>
            </a:r>
            <a:r>
              <a:rPr lang="en-GB"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et la, 2018). Developing countries that embrace open trade policies tend to attract more foreign investment. Open markets provide foreign investors with opportunities to access larger consumer bases and engage in international trade more easily.</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300"/>
              </a:spcAft>
            </a:pPr>
            <a:r>
              <a:rPr lang="en-GB"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External debt had a positive and statistically significant relationship with FDI (p-value = 0,000213). Regression analysis for moderate and highly indebted developing economies proved to have the same trend. This indicates that countries with higher external debt levels tend to attract more FDI, potentially because foreign investors see opportunities in such markets. The positive relationship between external debt and FDI is intriguing. It suggests that foreign investors may view countries with higher external debt levels as investment opportunities, possibly because these countries are actively seeking foreign capital to manage their debt or finance development projects. However, caution is needed, as excessive reliance on foreign debt can pose risks to economic stability.</a:t>
            </a:r>
            <a:endParaRPr lang="uk-UA"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Рисунок 2">
            <a:extLst>
              <a:ext uri="{FF2B5EF4-FFF2-40B4-BE49-F238E27FC236}">
                <a16:creationId xmlns:a16="http://schemas.microsoft.com/office/drawing/2014/main" id="{F0703484-20E1-1594-CE62-16FEFE1FF8B6}"/>
              </a:ext>
            </a:extLst>
          </p:cNvPr>
          <p:cNvPicPr>
            <a:picLocks noChangeAspect="1"/>
          </p:cNvPicPr>
          <p:nvPr/>
        </p:nvPicPr>
        <p:blipFill>
          <a:blip r:embed="rId3"/>
          <a:stretch>
            <a:fillRect/>
          </a:stretch>
        </p:blipFill>
        <p:spPr>
          <a:xfrm>
            <a:off x="3433158" y="154232"/>
            <a:ext cx="2413149" cy="858797"/>
          </a:xfrm>
          <a:prstGeom prst="rect">
            <a:avLst/>
          </a:prstGeom>
        </p:spPr>
      </p:pic>
      <p:sp>
        <p:nvSpPr>
          <p:cNvPr id="8" name="TextBox 7">
            <a:extLst>
              <a:ext uri="{FF2B5EF4-FFF2-40B4-BE49-F238E27FC236}">
                <a16:creationId xmlns:a16="http://schemas.microsoft.com/office/drawing/2014/main" id="{B7AC986E-9B30-9052-48BE-4C23482FAD92}"/>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3043603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CONCLUSIONS AND DISCUSSION</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1" name="TextBox 10">
            <a:extLst>
              <a:ext uri="{FF2B5EF4-FFF2-40B4-BE49-F238E27FC236}">
                <a16:creationId xmlns:a16="http://schemas.microsoft.com/office/drawing/2014/main" id="{A7124CF8-C589-8328-9963-ABAC6AB5B4E8}"/>
              </a:ext>
            </a:extLst>
          </p:cNvPr>
          <p:cNvSpPr txBox="1"/>
          <p:nvPr/>
        </p:nvSpPr>
        <p:spPr>
          <a:xfrm>
            <a:off x="456042" y="1841483"/>
            <a:ext cx="11495326" cy="3924151"/>
          </a:xfrm>
          <a:prstGeom prst="rect">
            <a:avLst/>
          </a:prstGeom>
          <a:noFill/>
        </p:spPr>
        <p:txBody>
          <a:bodyPr wrap="square">
            <a:spAutoFit/>
          </a:bodyPr>
          <a:lstStyle/>
          <a:p>
            <a:pPr algn="just">
              <a:spcAft>
                <a:spcPts val="300"/>
              </a:spcAft>
            </a:pP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Based on the findings, policymakers and stakeholders in developing countries can consider several implications for promoting FDI:</a:t>
            </a:r>
          </a:p>
          <a:p>
            <a:pPr algn="just">
              <a:spcAft>
                <a:spcPts val="300"/>
              </a:spcAft>
            </a:pP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Developing countries should continue to pursue open trade policies to attract foreign investment. </a:t>
            </a:r>
          </a:p>
          <a:p>
            <a:pPr algn="just">
              <a:spcAft>
                <a:spcPts val="300"/>
              </a:spcAft>
            </a:pP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While higher external debt levels may attract foreign investment, countries should manage their debt prudently to avoid overreliance on external financing. Sustainable debt management practices are essential to maintain economic stability.</a:t>
            </a:r>
          </a:p>
          <a:p>
            <a:pPr algn="just">
              <a:spcAft>
                <a:spcPts val="300"/>
              </a:spcAft>
            </a:pP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Policymakers should focus on improving the overall investment climate, including regulatory frameworks, ease of doing business, and legal protections for investors. </a:t>
            </a:r>
          </a:p>
          <a:p>
            <a:pPr algn="just">
              <a:spcAft>
                <a:spcPts val="300"/>
              </a:spcAft>
            </a:pP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 Although political stability did not emerge as a significant predictor in this analysis, maintaining political stability remains crucial.</a:t>
            </a:r>
          </a:p>
          <a:p>
            <a:pPr algn="just">
              <a:spcAft>
                <a:spcPts val="300"/>
              </a:spcAft>
            </a:pP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 Developing countries can explore economic diversification strategies to reduce dependence on a single sector or industry. Diversified economies can offer foreign investors a broader range of opportunities.</a:t>
            </a:r>
          </a:p>
          <a:p>
            <a:pPr algn="just">
              <a:spcAft>
                <a:spcPts val="300"/>
              </a:spcAft>
            </a:pPr>
            <a:r>
              <a:rPr lang="en-US" sz="180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 Policymakers should adopt a long-term perspective when seeking to attract FDI. Sustainable economic growth and development should be the primary goals, and FDI can be a valuable tool to achieve those objectives.</a:t>
            </a:r>
          </a:p>
        </p:txBody>
      </p:sp>
      <p:pic>
        <p:nvPicPr>
          <p:cNvPr id="3" name="Рисунок 2">
            <a:extLst>
              <a:ext uri="{FF2B5EF4-FFF2-40B4-BE49-F238E27FC236}">
                <a16:creationId xmlns:a16="http://schemas.microsoft.com/office/drawing/2014/main" id="{F0703484-20E1-1594-CE62-16FEFE1FF8B6}"/>
              </a:ext>
            </a:extLst>
          </p:cNvPr>
          <p:cNvPicPr>
            <a:picLocks noChangeAspect="1"/>
          </p:cNvPicPr>
          <p:nvPr/>
        </p:nvPicPr>
        <p:blipFill>
          <a:blip r:embed="rId3"/>
          <a:stretch>
            <a:fillRect/>
          </a:stretch>
        </p:blipFill>
        <p:spPr>
          <a:xfrm>
            <a:off x="3433158" y="154232"/>
            <a:ext cx="2413149" cy="858797"/>
          </a:xfrm>
          <a:prstGeom prst="rect">
            <a:avLst/>
          </a:prstGeom>
        </p:spPr>
      </p:pic>
      <p:sp>
        <p:nvSpPr>
          <p:cNvPr id="8" name="TextBox 7">
            <a:extLst>
              <a:ext uri="{FF2B5EF4-FFF2-40B4-BE49-F238E27FC236}">
                <a16:creationId xmlns:a16="http://schemas.microsoft.com/office/drawing/2014/main" id="{B7AC986E-9B30-9052-48BE-4C23482FAD92}"/>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157384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Изображение выглядит как диаграмма&#10;&#10;Автоматически созданное описание">
            <a:extLst>
              <a:ext uri="{FF2B5EF4-FFF2-40B4-BE49-F238E27FC236}">
                <a16:creationId xmlns:a16="http://schemas.microsoft.com/office/drawing/2014/main" id="{914E3136-5F55-E5D9-140A-7D880E8FDB80}"/>
              </a:ext>
            </a:extLst>
          </p:cNvPr>
          <p:cNvPicPr>
            <a:picLocks noChangeAspect="1"/>
          </p:cNvPicPr>
          <p:nvPr/>
        </p:nvPicPr>
        <p:blipFill rotWithShape="1">
          <a:blip r:embed="rId2"/>
          <a:srcRect b="19"/>
          <a:stretch/>
        </p:blipFill>
        <p:spPr>
          <a:xfrm>
            <a:off x="20" y="23641"/>
            <a:ext cx="12191980" cy="6856718"/>
          </a:xfrm>
          <a:prstGeom prst="rect">
            <a:avLst/>
          </a:prstGeom>
        </p:spPr>
      </p:pic>
      <p:sp>
        <p:nvSpPr>
          <p:cNvPr id="10" name="TextBox 9">
            <a:extLst>
              <a:ext uri="{FF2B5EF4-FFF2-40B4-BE49-F238E27FC236}">
                <a16:creationId xmlns:a16="http://schemas.microsoft.com/office/drawing/2014/main" id="{50E56F5A-3709-99CE-BC2A-30FBD5936791}"/>
              </a:ext>
            </a:extLst>
          </p:cNvPr>
          <p:cNvSpPr txBox="1"/>
          <p:nvPr/>
        </p:nvSpPr>
        <p:spPr>
          <a:xfrm>
            <a:off x="4924569" y="2443070"/>
            <a:ext cx="7167260" cy="2308324"/>
          </a:xfrm>
          <a:prstGeom prst="rect">
            <a:avLst/>
          </a:prstGeom>
          <a:noFill/>
        </p:spPr>
        <p:txBody>
          <a:bodyPr wrap="square" rtlCol="0" anchor="ctr" anchorCtr="0">
            <a:spAutoFit/>
          </a:bodyPr>
          <a:lstStyle/>
          <a:p>
            <a:r>
              <a:rPr lang="en-US" sz="3600" b="1" dirty="0">
                <a:solidFill>
                  <a:srgbClr val="662C90"/>
                </a:solidFill>
                <a:latin typeface="Calibri" panose="020F0502020204030204" pitchFamily="34" charset="0"/>
              </a:rPr>
              <a:t>DETERMINANTS OF FOREIGN DIRECT INVESTMENT IN DEVELOPING ECONOMIES: COMPREHENSIVE ANALYSIS</a:t>
            </a:r>
            <a:endParaRPr lang="ru-RU" sz="3600" b="1" i="0" u="none" strike="noStrike" dirty="0">
              <a:solidFill>
                <a:srgbClr val="662C90"/>
              </a:solidFill>
              <a:effectLst/>
              <a:latin typeface="Calibri" panose="020F0502020204030204" pitchFamily="34" charset="0"/>
            </a:endParaRPr>
          </a:p>
        </p:txBody>
      </p:sp>
      <p:cxnSp>
        <p:nvCxnSpPr>
          <p:cNvPr id="12" name="Прямая соединительная линия 11">
            <a:extLst>
              <a:ext uri="{FF2B5EF4-FFF2-40B4-BE49-F238E27FC236}">
                <a16:creationId xmlns:a16="http://schemas.microsoft.com/office/drawing/2014/main" id="{4B79048A-F7A2-81D7-7C66-64CB27508AD1}"/>
              </a:ext>
            </a:extLst>
          </p:cNvPr>
          <p:cNvCxnSpPr>
            <a:cxnSpLocks/>
          </p:cNvCxnSpPr>
          <p:nvPr/>
        </p:nvCxnSpPr>
        <p:spPr>
          <a:xfrm>
            <a:off x="4615650" y="2639582"/>
            <a:ext cx="0" cy="1915297"/>
          </a:xfrm>
          <a:prstGeom prst="line">
            <a:avLst/>
          </a:prstGeom>
          <a:ln w="19050">
            <a:solidFill>
              <a:srgbClr val="662C9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2DDA0D6-4151-5B95-2D8E-50400FCBC151}"/>
              </a:ext>
            </a:extLst>
          </p:cNvPr>
          <p:cNvSpPr txBox="1"/>
          <p:nvPr/>
        </p:nvSpPr>
        <p:spPr>
          <a:xfrm>
            <a:off x="315456" y="2533340"/>
            <a:ext cx="4145735" cy="923330"/>
          </a:xfrm>
          <a:prstGeom prst="rect">
            <a:avLst/>
          </a:prstGeom>
          <a:noFill/>
        </p:spPr>
        <p:txBody>
          <a:bodyPr wrap="square" rtlCol="0" anchor="ctr" anchorCtr="0">
            <a:spAutoFit/>
          </a:bodyPr>
          <a:lstStyle/>
          <a:p>
            <a:pPr algn="ctr">
              <a:spcAft>
                <a:spcPts val="300"/>
              </a:spcAft>
            </a:pPr>
            <a:r>
              <a:rPr lang="en-GB" b="1" kern="100" dirty="0">
                <a:effectLst/>
                <a:ea typeface="Arial" panose="020B0604020202020204" pitchFamily="34" charset="0"/>
                <a:cs typeface="Times New Roman" panose="02020603050405020304" pitchFamily="18" charset="0"/>
              </a:rPr>
              <a:t>Andrii </a:t>
            </a:r>
            <a:r>
              <a:rPr lang="en-GB" b="1" kern="100" dirty="0" err="1">
                <a:effectLst/>
                <a:ea typeface="Arial" panose="020B0604020202020204" pitchFamily="34" charset="0"/>
                <a:cs typeface="Times New Roman" panose="02020603050405020304" pitchFamily="18" charset="0"/>
              </a:rPr>
              <a:t>Oliinyk</a:t>
            </a:r>
            <a:r>
              <a:rPr lang="uk-UA" b="1" kern="100" baseline="30000" dirty="0">
                <a:effectLst/>
                <a:ea typeface="Arial" panose="020B0604020202020204" pitchFamily="34" charset="0"/>
                <a:cs typeface="Times New Roman" panose="02020603050405020304" pitchFamily="18" charset="0"/>
              </a:rPr>
              <a:t>1</a:t>
            </a:r>
            <a:r>
              <a:rPr lang="uk-UA" b="1" kern="100" dirty="0">
                <a:effectLst/>
                <a:ea typeface="Arial" panose="020B0604020202020204" pitchFamily="34" charset="0"/>
                <a:cs typeface="Times New Roman" panose="02020603050405020304" pitchFamily="18" charset="0"/>
              </a:rPr>
              <a:t>, </a:t>
            </a:r>
            <a:r>
              <a:rPr lang="en-GB" b="1" kern="100" dirty="0" err="1">
                <a:effectLst/>
                <a:ea typeface="Arial" panose="020B0604020202020204" pitchFamily="34" charset="0"/>
                <a:cs typeface="Times New Roman" panose="02020603050405020304" pitchFamily="18" charset="0"/>
              </a:rPr>
              <a:t>Liudmyla</a:t>
            </a:r>
            <a:r>
              <a:rPr lang="en-GB" b="1" kern="100" dirty="0">
                <a:effectLst/>
                <a:ea typeface="Arial" panose="020B0604020202020204" pitchFamily="34" charset="0"/>
                <a:cs typeface="Times New Roman" panose="02020603050405020304" pitchFamily="18" charset="0"/>
              </a:rPr>
              <a:t> </a:t>
            </a:r>
            <a:r>
              <a:rPr lang="en-GB" b="1" kern="100" dirty="0" err="1">
                <a:effectLst/>
                <a:ea typeface="Arial" panose="020B0604020202020204" pitchFamily="34" charset="0"/>
                <a:cs typeface="Times New Roman" panose="02020603050405020304" pitchFamily="18" charset="0"/>
              </a:rPr>
              <a:t>Huliaieva</a:t>
            </a:r>
            <a:r>
              <a:rPr lang="uk-UA" b="1" kern="100" baseline="30000" dirty="0">
                <a:effectLst/>
                <a:ea typeface="Arial" panose="020B0604020202020204" pitchFamily="34" charset="0"/>
                <a:cs typeface="Times New Roman" panose="02020603050405020304" pitchFamily="18" charset="0"/>
              </a:rPr>
              <a:t>2</a:t>
            </a:r>
            <a:r>
              <a:rPr lang="en-GB" b="1" kern="100" dirty="0">
                <a:effectLst/>
                <a:ea typeface="Arial" panose="020B0604020202020204" pitchFamily="34" charset="0"/>
                <a:cs typeface="Times New Roman" panose="02020603050405020304" pitchFamily="18" charset="0"/>
              </a:rPr>
              <a:t>, </a:t>
            </a:r>
            <a:r>
              <a:rPr lang="en-US" b="1" kern="100" dirty="0">
                <a:effectLst/>
                <a:ea typeface="Arial" panose="020B0604020202020204" pitchFamily="34" charset="0"/>
                <a:cs typeface="Times New Roman" panose="02020603050405020304" pitchFamily="18" charset="0"/>
              </a:rPr>
              <a:t>E</a:t>
            </a:r>
            <a:r>
              <a:rPr lang="en-GB" b="1" kern="100" dirty="0" err="1">
                <a:effectLst/>
                <a:ea typeface="Arial" panose="020B0604020202020204" pitchFamily="34" charset="0"/>
                <a:cs typeface="Times New Roman" panose="02020603050405020304" pitchFamily="18" charset="0"/>
              </a:rPr>
              <a:t>uvgenia</a:t>
            </a:r>
            <a:r>
              <a:rPr lang="en-GB" b="1" kern="100" dirty="0">
                <a:effectLst/>
                <a:ea typeface="Arial" panose="020B0604020202020204" pitchFamily="34" charset="0"/>
                <a:cs typeface="Times New Roman" panose="02020603050405020304" pitchFamily="18" charset="0"/>
              </a:rPr>
              <a:t> Nosova</a:t>
            </a:r>
            <a:r>
              <a:rPr lang="en-GB" b="1" kern="100" baseline="30000" dirty="0">
                <a:effectLst/>
                <a:ea typeface="Arial" panose="020B0604020202020204" pitchFamily="34" charset="0"/>
                <a:cs typeface="Times New Roman" panose="02020603050405020304" pitchFamily="18" charset="0"/>
              </a:rPr>
              <a:t>3</a:t>
            </a:r>
            <a:r>
              <a:rPr lang="uk-UA" b="1" kern="100" dirty="0">
                <a:effectLst/>
                <a:ea typeface="Arial" panose="020B0604020202020204" pitchFamily="34" charset="0"/>
                <a:cs typeface="Times New Roman" panose="02020603050405020304" pitchFamily="18" charset="0"/>
              </a:rPr>
              <a:t>, </a:t>
            </a:r>
            <a:r>
              <a:rPr lang="en-GB" b="1" kern="100" dirty="0" err="1">
                <a:effectLst/>
                <a:ea typeface="Arial" panose="020B0604020202020204" pitchFamily="34" charset="0"/>
                <a:cs typeface="Times New Roman" panose="02020603050405020304" pitchFamily="18" charset="0"/>
              </a:rPr>
              <a:t>Ianina</a:t>
            </a:r>
            <a:r>
              <a:rPr lang="en-GB" b="1" kern="100" dirty="0">
                <a:effectLst/>
                <a:ea typeface="Arial" panose="020B0604020202020204" pitchFamily="34" charset="0"/>
                <a:cs typeface="Times New Roman" panose="02020603050405020304" pitchFamily="18" charset="0"/>
              </a:rPr>
              <a:t> Tkachenko</a:t>
            </a:r>
            <a:r>
              <a:rPr lang="en-GB" b="1" kern="100" baseline="30000" dirty="0">
                <a:effectLst/>
                <a:ea typeface="Arial" panose="020B0604020202020204" pitchFamily="34" charset="0"/>
                <a:cs typeface="Times New Roman" panose="02020603050405020304" pitchFamily="18" charset="0"/>
              </a:rPr>
              <a:t>4</a:t>
            </a:r>
            <a:r>
              <a:rPr lang="uk-UA" b="1" kern="100" dirty="0">
                <a:effectLst/>
                <a:ea typeface="Arial" panose="020B0604020202020204" pitchFamily="34" charset="0"/>
                <a:cs typeface="Times New Roman" panose="02020603050405020304" pitchFamily="18" charset="0"/>
              </a:rPr>
              <a:t>, </a:t>
            </a:r>
            <a:r>
              <a:rPr lang="en-GB" b="1" kern="100" dirty="0" err="1">
                <a:effectLst/>
                <a:ea typeface="Arial" panose="020B0604020202020204" pitchFamily="34" charset="0"/>
                <a:cs typeface="Times New Roman" panose="02020603050405020304" pitchFamily="18" charset="0"/>
              </a:rPr>
              <a:t>Liudmyla</a:t>
            </a:r>
            <a:r>
              <a:rPr lang="en-GB" b="1" kern="100" dirty="0">
                <a:effectLst/>
                <a:ea typeface="Arial" panose="020B0604020202020204" pitchFamily="34" charset="0"/>
                <a:cs typeface="Times New Roman" panose="02020603050405020304" pitchFamily="18" charset="0"/>
              </a:rPr>
              <a:t> Sierova</a:t>
            </a:r>
            <a:r>
              <a:rPr lang="en-GB" b="1" kern="100" baseline="30000" dirty="0">
                <a:effectLst/>
                <a:ea typeface="Arial" panose="020B0604020202020204" pitchFamily="34" charset="0"/>
                <a:cs typeface="Times New Roman" panose="02020603050405020304" pitchFamily="18" charset="0"/>
              </a:rPr>
              <a:t>5</a:t>
            </a:r>
            <a:r>
              <a:rPr lang="uk-UA" b="1" kern="100" dirty="0">
                <a:effectLst/>
                <a:ea typeface="Arial" panose="020B0604020202020204" pitchFamily="34" charset="0"/>
                <a:cs typeface="Times New Roman" panose="02020603050405020304" pitchFamily="18" charset="0"/>
              </a:rPr>
              <a:t>, </a:t>
            </a:r>
            <a:r>
              <a:rPr lang="en-GB" b="1" kern="100" dirty="0">
                <a:effectLst/>
                <a:ea typeface="Arial" panose="020B0604020202020204" pitchFamily="34" charset="0"/>
                <a:cs typeface="Times New Roman" panose="02020603050405020304" pitchFamily="18" charset="0"/>
              </a:rPr>
              <a:t>Maryna Slokva</a:t>
            </a:r>
            <a:r>
              <a:rPr lang="en-GB" b="1" kern="100" baseline="30000" dirty="0">
                <a:effectLst/>
                <a:ea typeface="Arial" panose="020B0604020202020204" pitchFamily="34" charset="0"/>
                <a:cs typeface="Times New Roman" panose="02020603050405020304" pitchFamily="18" charset="0"/>
              </a:rPr>
              <a:t>6</a:t>
            </a:r>
            <a:r>
              <a:rPr lang="en-GB" b="1" kern="100" dirty="0">
                <a:effectLst/>
                <a:ea typeface="Arial" panose="020B0604020202020204" pitchFamily="34" charset="0"/>
                <a:cs typeface="Times New Roman" panose="02020603050405020304" pitchFamily="18" charset="0"/>
              </a:rPr>
              <a:t> </a:t>
            </a:r>
            <a:endParaRPr lang="uk-UA" b="1" kern="100" dirty="0">
              <a:effectLst/>
              <a:ea typeface="Arial" panose="020B060402020202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7334286D-501F-784F-5629-0E961B52F1E6}"/>
              </a:ext>
            </a:extLst>
          </p:cNvPr>
          <p:cNvSpPr txBox="1"/>
          <p:nvPr/>
        </p:nvSpPr>
        <p:spPr>
          <a:xfrm>
            <a:off x="511575" y="3660344"/>
            <a:ext cx="3901440" cy="2577629"/>
          </a:xfrm>
          <a:prstGeom prst="rect">
            <a:avLst/>
          </a:prstGeom>
          <a:noFill/>
        </p:spPr>
        <p:txBody>
          <a:bodyPr wrap="square" rtlCol="0">
            <a:spAutoFit/>
          </a:bodyPr>
          <a:lstStyle/>
          <a:p>
            <a:pPr algn="just">
              <a:spcAft>
                <a:spcPts val="300"/>
              </a:spcAft>
            </a:pPr>
            <a:r>
              <a:rPr lang="en-GB" sz="1400" b="1" kern="100" baseline="30000" dirty="0">
                <a:effectLst/>
                <a:ea typeface="DengXian" panose="02010600030101010101" pitchFamily="2" charset="-122"/>
                <a:cs typeface="Times New Roman" panose="02020603050405020304" pitchFamily="18" charset="0"/>
              </a:rPr>
              <a:t>1, 5, 6 </a:t>
            </a:r>
            <a:r>
              <a:rPr lang="en-GB" sz="1400" b="1" kern="100" dirty="0">
                <a:effectLst/>
                <a:ea typeface="DengXian" panose="02010600030101010101" pitchFamily="2" charset="-122"/>
                <a:cs typeface="Times New Roman" panose="02020603050405020304" pitchFamily="18" charset="0"/>
              </a:rPr>
              <a:t>State University of Trade and Economics, Faculty of International Trade and Law, Department of International Management, Ukraine </a:t>
            </a:r>
            <a:endParaRPr lang="uk-UA" sz="1400" b="1" kern="100" dirty="0">
              <a:effectLst/>
              <a:ea typeface="DengXian" panose="02010600030101010101" pitchFamily="2" charset="-122"/>
              <a:cs typeface="Times New Roman" panose="02020603050405020304" pitchFamily="18" charset="0"/>
            </a:endParaRPr>
          </a:p>
          <a:p>
            <a:pPr algn="just">
              <a:spcAft>
                <a:spcPts val="300"/>
              </a:spcAft>
            </a:pPr>
            <a:r>
              <a:rPr lang="en-GB" sz="1400" b="1" kern="100" baseline="30000" dirty="0">
                <a:effectLst/>
                <a:ea typeface="DengXian" panose="02010600030101010101" pitchFamily="2" charset="-122"/>
                <a:cs typeface="Times New Roman" panose="02020603050405020304" pitchFamily="18" charset="0"/>
              </a:rPr>
              <a:t>2, 4</a:t>
            </a:r>
            <a:r>
              <a:rPr lang="en-GB" sz="1400" b="1" kern="100" dirty="0">
                <a:effectLst/>
                <a:ea typeface="DengXian" panose="02010600030101010101" pitchFamily="2" charset="-122"/>
                <a:cs typeface="Times New Roman" panose="02020603050405020304" pitchFamily="18" charset="0"/>
              </a:rPr>
              <a:t> Academy of Labour, Social Relations and Tourism, Faculty of Economics, Social Management and Tourism</a:t>
            </a:r>
            <a:endParaRPr lang="uk-UA" sz="1400" b="1" kern="100" dirty="0">
              <a:effectLst/>
              <a:ea typeface="DengXian" panose="02010600030101010101" pitchFamily="2" charset="-122"/>
              <a:cs typeface="Times New Roman" panose="02020603050405020304" pitchFamily="18" charset="0"/>
            </a:endParaRPr>
          </a:p>
          <a:p>
            <a:pPr algn="just">
              <a:spcAft>
                <a:spcPts val="300"/>
              </a:spcAft>
            </a:pPr>
            <a:r>
              <a:rPr lang="uk-UA" sz="1400" b="1" kern="100" baseline="30000" dirty="0">
                <a:effectLst/>
                <a:ea typeface="DengXian" panose="02010600030101010101" pitchFamily="2" charset="-122"/>
                <a:cs typeface="Times New Roman" panose="02020603050405020304" pitchFamily="18" charset="0"/>
              </a:rPr>
              <a:t>3</a:t>
            </a:r>
            <a:r>
              <a:rPr lang="uk-UA" sz="1400" b="1" kern="100" dirty="0">
                <a:effectLst/>
                <a:ea typeface="DengXian" panose="02010600030101010101" pitchFamily="2" charset="-122"/>
                <a:cs typeface="Times New Roman" panose="02020603050405020304" pitchFamily="18" charset="0"/>
              </a:rPr>
              <a:t> </a:t>
            </a:r>
            <a:r>
              <a:rPr lang="en-GB" sz="1400" b="1" kern="100" dirty="0">
                <a:effectLst/>
                <a:ea typeface="DengXian" panose="02010600030101010101" pitchFamily="2" charset="-122"/>
                <a:cs typeface="Times New Roman" panose="02020603050405020304" pitchFamily="18" charset="0"/>
              </a:rPr>
              <a:t>Taras Shevchenko National University of Kyiv, </a:t>
            </a:r>
            <a:r>
              <a:rPr lang="en-US" sz="1400" b="1" kern="100" dirty="0">
                <a:effectLst/>
                <a:ea typeface="DengXian" panose="02010600030101010101" pitchFamily="2" charset="-122"/>
                <a:cs typeface="Times New Roman" panose="02020603050405020304" pitchFamily="18" charset="0"/>
              </a:rPr>
              <a:t>D</a:t>
            </a:r>
            <a:r>
              <a:rPr lang="en-GB" sz="1400" b="1" kern="100" dirty="0" err="1">
                <a:effectLst/>
                <a:ea typeface="DengXian" panose="02010600030101010101" pitchFamily="2" charset="-122"/>
                <a:cs typeface="Times New Roman" panose="02020603050405020304" pitchFamily="18" charset="0"/>
              </a:rPr>
              <a:t>epartment</a:t>
            </a:r>
            <a:r>
              <a:rPr lang="en-GB" sz="1400" b="1" kern="100" dirty="0">
                <a:effectLst/>
                <a:ea typeface="DengXian" panose="02010600030101010101" pitchFamily="2" charset="-122"/>
                <a:cs typeface="Times New Roman" panose="02020603050405020304" pitchFamily="18" charset="0"/>
              </a:rPr>
              <a:t> of Finance, Ukraine</a:t>
            </a:r>
            <a:endParaRPr lang="uk-UA" sz="1400" b="1" kern="100" dirty="0">
              <a:effectLst/>
              <a:ea typeface="DengXian" panose="02010600030101010101" pitchFamily="2" charset="-122"/>
              <a:cs typeface="Times New Roman" panose="02020603050405020304" pitchFamily="18" charset="0"/>
            </a:endParaRPr>
          </a:p>
          <a:p>
            <a:endParaRPr lang="en-US" sz="1400" b="1" dirty="0"/>
          </a:p>
          <a:p>
            <a:r>
              <a:rPr lang="en-US" sz="1400" b="1" dirty="0"/>
              <a:t>e-mail:</a:t>
            </a:r>
            <a:r>
              <a:rPr lang="uk-UA" sz="1400" b="1" dirty="0"/>
              <a:t> </a:t>
            </a:r>
            <a:r>
              <a:rPr lang="en-US" sz="1400" b="1" dirty="0">
                <a:hlinkClick r:id="rId3"/>
              </a:rPr>
              <a:t>oliynik12@gmail.com</a:t>
            </a:r>
            <a:endParaRPr lang="en-US" sz="1400" b="1" dirty="0"/>
          </a:p>
        </p:txBody>
      </p:sp>
      <p:pic>
        <p:nvPicPr>
          <p:cNvPr id="6" name="Рисунок 5">
            <a:extLst>
              <a:ext uri="{FF2B5EF4-FFF2-40B4-BE49-F238E27FC236}">
                <a16:creationId xmlns:a16="http://schemas.microsoft.com/office/drawing/2014/main" id="{FBA248E8-2768-CEC4-9CCA-F06CD64505A0}"/>
              </a:ext>
            </a:extLst>
          </p:cNvPr>
          <p:cNvPicPr>
            <a:picLocks noChangeAspect="1"/>
          </p:cNvPicPr>
          <p:nvPr/>
        </p:nvPicPr>
        <p:blipFill>
          <a:blip r:embed="rId4"/>
          <a:stretch>
            <a:fillRect/>
          </a:stretch>
        </p:blipFill>
        <p:spPr>
          <a:xfrm>
            <a:off x="0" y="23641"/>
            <a:ext cx="5229726" cy="450777"/>
          </a:xfrm>
          <a:prstGeom prst="rect">
            <a:avLst/>
          </a:prstGeom>
        </p:spPr>
      </p:pic>
    </p:spTree>
    <p:extLst>
      <p:ext uri="{BB962C8B-B14F-4D97-AF65-F5344CB8AC3E}">
        <p14:creationId xmlns:p14="http://schemas.microsoft.com/office/powerpoint/2010/main" val="10915695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7" name="TextBox 6">
            <a:extLst>
              <a:ext uri="{FF2B5EF4-FFF2-40B4-BE49-F238E27FC236}">
                <a16:creationId xmlns:a16="http://schemas.microsoft.com/office/drawing/2014/main" id="{3815495E-EFD8-2C77-AC3D-F38B8466DE46}"/>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523220"/>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Aim of the research </a:t>
            </a: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8" name="TextBox 7">
            <a:extLst>
              <a:ext uri="{FF2B5EF4-FFF2-40B4-BE49-F238E27FC236}">
                <a16:creationId xmlns:a16="http://schemas.microsoft.com/office/drawing/2014/main" id="{F903F65B-1CA1-C0B6-E480-3068254380FE}"/>
              </a:ext>
            </a:extLst>
          </p:cNvPr>
          <p:cNvSpPr txBox="1"/>
          <p:nvPr/>
        </p:nvSpPr>
        <p:spPr>
          <a:xfrm>
            <a:off x="641418" y="1994927"/>
            <a:ext cx="11066152" cy="1477328"/>
          </a:xfrm>
          <a:prstGeom prst="rect">
            <a:avLst/>
          </a:prstGeom>
          <a:noFill/>
        </p:spPr>
        <p:txBody>
          <a:bodyPr wrap="square">
            <a:spAutoFit/>
          </a:bodyPr>
          <a:lstStyle/>
          <a:p>
            <a:pPr marL="269875" marR="269875" algn="just">
              <a:spcBef>
                <a:spcPts val="600"/>
              </a:spcBef>
              <a:spcAft>
                <a:spcPts val="600"/>
              </a:spcAft>
            </a:pPr>
            <a:r>
              <a:rPr lang="en-GB" sz="1800" kern="100" dirty="0">
                <a:effectLst/>
                <a:latin typeface="Times New Roman" panose="02020603050405020304" pitchFamily="18" charset="0"/>
                <a:ea typeface="Calibri" panose="020F0502020204030204" pitchFamily="34" charset="0"/>
              </a:rPr>
              <a:t>The objective of this research is to analyse the determinants that significantly influence FDI trends in developing economies during this period by employing regression analysis. Through this investigation, the article aims to provide empirical insights that can inform evidence-based policy decisions, facilitate a deeper understanding of the dynamics surrounding FDI, and contribute to the ongoing discourse on economic development in the developing world</a:t>
            </a:r>
            <a:endParaRPr lang="uk-UA" sz="18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2BB42BF-6E5A-0CDC-BAE7-4983DD95ECED}"/>
              </a:ext>
            </a:extLst>
          </p:cNvPr>
          <p:cNvSpPr txBox="1"/>
          <p:nvPr/>
        </p:nvSpPr>
        <p:spPr>
          <a:xfrm>
            <a:off x="641418" y="3564447"/>
            <a:ext cx="11066152" cy="1200329"/>
          </a:xfrm>
          <a:prstGeom prst="rect">
            <a:avLst/>
          </a:prstGeom>
          <a:noFill/>
        </p:spPr>
        <p:txBody>
          <a:bodyPr wrap="square">
            <a:spAutoFit/>
          </a:bodyPr>
          <a:lstStyle/>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Employed a quantitative approach utilizing multiple linear regression analysis.</a:t>
            </a:r>
            <a:r>
              <a:rPr lang="en-GB" sz="1800" kern="100" dirty="0">
                <a:effectLst/>
                <a:latin typeface="Times New Roman" panose="02020603050405020304" pitchFamily="18" charset="0"/>
                <a:ea typeface="Calibri" panose="020F0502020204030204" pitchFamily="34" charset="0"/>
              </a:rPr>
              <a:t> The study performed the analysis of variables of 2003-2023 data series. </a:t>
            </a:r>
            <a:r>
              <a:rPr lang="en-US" sz="1800" dirty="0">
                <a:effectLst/>
                <a:latin typeface="Times New Roman" panose="02020603050405020304" pitchFamily="18" charset="0"/>
                <a:ea typeface="Times New Roman" panose="02020603050405020304" pitchFamily="18" charset="0"/>
              </a:rPr>
              <a:t>Data for analysis is drawn from esteemed international sources such as the World Bank, International Monetary Fund (IMF), United Nations Conference on Trade and Development (UNCTAD), and World Trade Organization (WTO).</a:t>
            </a:r>
            <a:endParaRPr lang="uk-UA" sz="1800" dirty="0">
              <a:effectLst/>
              <a:latin typeface="Times New Roman" panose="02020603050405020304" pitchFamily="18" charset="0"/>
              <a:ea typeface="Times New Roman" panose="02020603050405020304" pitchFamily="18" charset="0"/>
            </a:endParaRPr>
          </a:p>
        </p:txBody>
      </p:sp>
      <p:pic>
        <p:nvPicPr>
          <p:cNvPr id="10" name="Рисунок 9">
            <a:extLst>
              <a:ext uri="{FF2B5EF4-FFF2-40B4-BE49-F238E27FC236}">
                <a16:creationId xmlns:a16="http://schemas.microsoft.com/office/drawing/2014/main" id="{46D5E538-815D-1A5D-4547-2AB50A903F5F}"/>
              </a:ext>
            </a:extLst>
          </p:cNvPr>
          <p:cNvPicPr>
            <a:picLocks noChangeAspect="1"/>
          </p:cNvPicPr>
          <p:nvPr/>
        </p:nvPicPr>
        <p:blipFill>
          <a:blip r:embed="rId4"/>
          <a:stretch>
            <a:fillRect/>
          </a:stretch>
        </p:blipFill>
        <p:spPr>
          <a:xfrm>
            <a:off x="3433158" y="154232"/>
            <a:ext cx="2413149" cy="858797"/>
          </a:xfrm>
          <a:prstGeom prst="rect">
            <a:avLst/>
          </a:prstGeom>
        </p:spPr>
      </p:pic>
    </p:spTree>
    <p:extLst>
      <p:ext uri="{BB962C8B-B14F-4D97-AF65-F5344CB8AC3E}">
        <p14:creationId xmlns:p14="http://schemas.microsoft.com/office/powerpoint/2010/main" val="2308191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02089" y="1162706"/>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LITERATURE REVIEW</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graphicFrame>
        <p:nvGraphicFramePr>
          <p:cNvPr id="3" name="Таблиця 3">
            <a:extLst>
              <a:ext uri="{FF2B5EF4-FFF2-40B4-BE49-F238E27FC236}">
                <a16:creationId xmlns:a16="http://schemas.microsoft.com/office/drawing/2014/main" id="{2F657247-3DD9-910D-D339-DDD5B76B5D35}"/>
              </a:ext>
            </a:extLst>
          </p:cNvPr>
          <p:cNvGraphicFramePr>
            <a:graphicFrameLocks noGrp="1"/>
          </p:cNvGraphicFramePr>
          <p:nvPr>
            <p:extLst>
              <p:ext uri="{D42A27DB-BD31-4B8C-83A1-F6EECF244321}">
                <p14:modId xmlns:p14="http://schemas.microsoft.com/office/powerpoint/2010/main" val="3945573335"/>
              </p:ext>
            </p:extLst>
          </p:nvPr>
        </p:nvGraphicFramePr>
        <p:xfrm>
          <a:off x="237057" y="1634731"/>
          <a:ext cx="11717866" cy="4765116"/>
        </p:xfrm>
        <a:graphic>
          <a:graphicData uri="http://schemas.openxmlformats.org/drawingml/2006/table">
            <a:tbl>
              <a:tblPr firstRow="1" bandRow="1">
                <a:tableStyleId>{5940675A-B579-460E-94D1-54222C63F5DA}</a:tableStyleId>
              </a:tblPr>
              <a:tblGrid>
                <a:gridCol w="7952716">
                  <a:extLst>
                    <a:ext uri="{9D8B030D-6E8A-4147-A177-3AD203B41FA5}">
                      <a16:colId xmlns:a16="http://schemas.microsoft.com/office/drawing/2014/main" val="3980198825"/>
                    </a:ext>
                  </a:extLst>
                </a:gridCol>
                <a:gridCol w="3765150">
                  <a:extLst>
                    <a:ext uri="{9D8B030D-6E8A-4147-A177-3AD203B41FA5}">
                      <a16:colId xmlns:a16="http://schemas.microsoft.com/office/drawing/2014/main" val="2865643762"/>
                    </a:ext>
                  </a:extLst>
                </a:gridCol>
              </a:tblGrid>
              <a:tr h="353665">
                <a:tc>
                  <a:txBody>
                    <a:bodyPr/>
                    <a:lstStyle/>
                    <a:p>
                      <a:pPr algn="ctr"/>
                      <a:r>
                        <a:rPr lang="en-US" sz="1400" dirty="0"/>
                        <a:t>Topics</a:t>
                      </a:r>
                      <a:endParaRPr lang="uk-UA" sz="1400" dirty="0"/>
                    </a:p>
                  </a:txBody>
                  <a:tcPr/>
                </a:tc>
                <a:tc>
                  <a:txBody>
                    <a:bodyPr/>
                    <a:lstStyle/>
                    <a:p>
                      <a:pPr algn="ctr"/>
                      <a:r>
                        <a:rPr lang="en-US" sz="1400" dirty="0"/>
                        <a:t>Authors</a:t>
                      </a:r>
                      <a:endParaRPr lang="uk-UA" sz="1400" dirty="0"/>
                    </a:p>
                  </a:txBody>
                  <a:tcPr/>
                </a:tc>
                <a:extLst>
                  <a:ext uri="{0D108BD9-81ED-4DB2-BD59-A6C34878D82A}">
                    <a16:rowId xmlns:a16="http://schemas.microsoft.com/office/drawing/2014/main" val="2828086396"/>
                  </a:ext>
                </a:extLst>
              </a:tr>
              <a:tr h="367201">
                <a:tc>
                  <a:txBody>
                    <a:bodyPr/>
                    <a:lstStyle/>
                    <a:p>
                      <a:r>
                        <a:rPr lang="en-US" sz="1400" kern="1200" dirty="0">
                          <a:solidFill>
                            <a:schemeClr val="tx1"/>
                          </a:solidFill>
                          <a:effectLst/>
                          <a:latin typeface="+mn-lt"/>
                          <a:ea typeface="+mn-ea"/>
                          <a:cs typeface="+mn-cs"/>
                        </a:rPr>
                        <a:t>The role of external debt in the foreign direct investment–growth relationship</a:t>
                      </a:r>
                      <a:endParaRPr lang="uk-UA" sz="1400" i="0" dirty="0"/>
                    </a:p>
                  </a:txBody>
                  <a:tcPr/>
                </a:tc>
                <a:tc>
                  <a:txBody>
                    <a:bodyPr/>
                    <a:lstStyle/>
                    <a:p>
                      <a:r>
                        <a:rPr lang="it-IT" sz="1400" kern="1200" dirty="0">
                          <a:solidFill>
                            <a:schemeClr val="tx1"/>
                          </a:solidFill>
                          <a:effectLst/>
                          <a:latin typeface="+mn-lt"/>
                          <a:ea typeface="+mn-ea"/>
                          <a:cs typeface="+mn-cs"/>
                        </a:rPr>
                        <a:t>Tanna, S., Li, C., &amp; De Vita, G. (2018)</a:t>
                      </a:r>
                      <a:endParaRPr lang="uk-UA" sz="1400" dirty="0"/>
                    </a:p>
                  </a:txBody>
                  <a:tcPr/>
                </a:tc>
                <a:extLst>
                  <a:ext uri="{0D108BD9-81ED-4DB2-BD59-A6C34878D82A}">
                    <a16:rowId xmlns:a16="http://schemas.microsoft.com/office/drawing/2014/main" val="3151122578"/>
                  </a:ext>
                </a:extLst>
              </a:tr>
              <a:tr h="270933">
                <a:tc>
                  <a:txBody>
                    <a:bodyPr/>
                    <a:lstStyle/>
                    <a:p>
                      <a:r>
                        <a:rPr lang="en-GB" sz="1400" kern="1200" dirty="0">
                          <a:solidFill>
                            <a:schemeClr val="tx1"/>
                          </a:solidFill>
                          <a:effectLst/>
                          <a:latin typeface="+mn-lt"/>
                          <a:ea typeface="+mn-ea"/>
                          <a:cs typeface="+mn-cs"/>
                        </a:rPr>
                        <a:t>Trade openness and FDI inflows: A comparative study of Asian countries</a:t>
                      </a:r>
                      <a:endParaRPr lang="uk-UA" sz="1400" i="0" dirty="0"/>
                    </a:p>
                  </a:txBody>
                  <a:tcPr/>
                </a:tc>
                <a:tc>
                  <a:txBody>
                    <a:bodyPr/>
                    <a:lstStyle/>
                    <a:p>
                      <a:r>
                        <a:rPr lang="en-GB" sz="1400" kern="1200" dirty="0" err="1">
                          <a:solidFill>
                            <a:schemeClr val="tx1"/>
                          </a:solidFill>
                          <a:effectLst/>
                          <a:latin typeface="+mn-lt"/>
                          <a:ea typeface="+mn-ea"/>
                          <a:cs typeface="+mn-cs"/>
                        </a:rPr>
                        <a:t>Donghui</a:t>
                      </a:r>
                      <a:r>
                        <a:rPr lang="en-GB" sz="1400" kern="1200" dirty="0">
                          <a:solidFill>
                            <a:schemeClr val="tx1"/>
                          </a:solidFill>
                          <a:effectLst/>
                          <a:latin typeface="+mn-lt"/>
                          <a:ea typeface="+mn-ea"/>
                          <a:cs typeface="+mn-cs"/>
                        </a:rPr>
                        <a:t>, Z., Yasin, G., Zaman, S., &amp; Imran, M. (2018)</a:t>
                      </a:r>
                      <a:endParaRPr lang="uk-UA" sz="1400" dirty="0"/>
                    </a:p>
                  </a:txBody>
                  <a:tcPr/>
                </a:tc>
                <a:extLst>
                  <a:ext uri="{0D108BD9-81ED-4DB2-BD59-A6C34878D82A}">
                    <a16:rowId xmlns:a16="http://schemas.microsoft.com/office/drawing/2014/main" val="1127648474"/>
                  </a:ext>
                </a:extLst>
              </a:tr>
              <a:tr h="353665">
                <a:tc>
                  <a:txBody>
                    <a:bodyPr/>
                    <a:lstStyle/>
                    <a:p>
                      <a:r>
                        <a:rPr lang="en-US" sz="1400" kern="1200" dirty="0">
                          <a:solidFill>
                            <a:schemeClr val="tx1"/>
                          </a:solidFill>
                          <a:effectLst/>
                          <a:latin typeface="+mn-lt"/>
                          <a:ea typeface="+mn-ea"/>
                          <a:cs typeface="+mn-cs"/>
                        </a:rPr>
                        <a:t>The Association between Foreign Investment and Gross Domestic Product in Ten ASEAN Countries</a:t>
                      </a:r>
                      <a:endParaRPr lang="uk-UA" sz="1400" i="0" dirty="0"/>
                    </a:p>
                  </a:txBody>
                  <a:tcPr/>
                </a:tc>
                <a:tc>
                  <a:txBody>
                    <a:bodyPr/>
                    <a:lstStyle/>
                    <a:p>
                      <a:r>
                        <a:rPr lang="en-GB" sz="1400" kern="1200" dirty="0" err="1">
                          <a:solidFill>
                            <a:schemeClr val="tx1"/>
                          </a:solidFill>
                          <a:effectLst/>
                          <a:latin typeface="+mn-lt"/>
                          <a:ea typeface="+mn-ea"/>
                          <a:cs typeface="+mn-cs"/>
                        </a:rPr>
                        <a:t>Sijabat</a:t>
                      </a:r>
                      <a:r>
                        <a:rPr lang="en-GB" sz="1400" kern="1200" dirty="0">
                          <a:solidFill>
                            <a:schemeClr val="tx1"/>
                          </a:solidFill>
                          <a:effectLst/>
                          <a:latin typeface="+mn-lt"/>
                          <a:ea typeface="+mn-ea"/>
                          <a:cs typeface="+mn-cs"/>
                        </a:rPr>
                        <a:t>, R. (2023)</a:t>
                      </a:r>
                      <a:endParaRPr lang="uk-UA" sz="1400" dirty="0"/>
                    </a:p>
                  </a:txBody>
                  <a:tcPr/>
                </a:tc>
                <a:extLst>
                  <a:ext uri="{0D108BD9-81ED-4DB2-BD59-A6C34878D82A}">
                    <a16:rowId xmlns:a16="http://schemas.microsoft.com/office/drawing/2014/main" val="2249902986"/>
                  </a:ext>
                </a:extLst>
              </a:tr>
              <a:tr h="610435">
                <a:tc>
                  <a:txBody>
                    <a:bodyPr/>
                    <a:lstStyle/>
                    <a:p>
                      <a:r>
                        <a:rPr lang="en-GB" sz="1400" kern="1200" dirty="0">
                          <a:solidFill>
                            <a:schemeClr val="tx1"/>
                          </a:solidFill>
                          <a:effectLst/>
                          <a:latin typeface="+mn-lt"/>
                          <a:ea typeface="+mn-ea"/>
                          <a:cs typeface="+mn-cs"/>
                        </a:rPr>
                        <a:t>The determinants of private sector investment in Ghana: An ARDL approach</a:t>
                      </a:r>
                      <a:endParaRPr lang="uk-UA" sz="1400" i="0" dirty="0"/>
                    </a:p>
                  </a:txBody>
                  <a:tcPr/>
                </a:tc>
                <a:tc>
                  <a:txBody>
                    <a:bodyPr/>
                    <a:lstStyle/>
                    <a:p>
                      <a:r>
                        <a:rPr lang="en-GB" sz="1400" kern="1200" dirty="0">
                          <a:solidFill>
                            <a:schemeClr val="tx1"/>
                          </a:solidFill>
                          <a:effectLst/>
                          <a:latin typeface="+mn-lt"/>
                          <a:ea typeface="+mn-ea"/>
                          <a:cs typeface="+mn-cs"/>
                        </a:rPr>
                        <a:t>Frimpong, J. M., &amp; </a:t>
                      </a:r>
                      <a:r>
                        <a:rPr lang="en-GB" sz="1400" kern="1200" dirty="0" err="1">
                          <a:solidFill>
                            <a:schemeClr val="tx1"/>
                          </a:solidFill>
                          <a:effectLst/>
                          <a:latin typeface="+mn-lt"/>
                          <a:ea typeface="+mn-ea"/>
                          <a:cs typeface="+mn-cs"/>
                        </a:rPr>
                        <a:t>Marbuah</a:t>
                      </a:r>
                      <a:r>
                        <a:rPr lang="en-GB" sz="1400" kern="1200" dirty="0">
                          <a:solidFill>
                            <a:schemeClr val="tx1"/>
                          </a:solidFill>
                          <a:effectLst/>
                          <a:latin typeface="+mn-lt"/>
                          <a:ea typeface="+mn-ea"/>
                          <a:cs typeface="+mn-cs"/>
                        </a:rPr>
                        <a:t>, G. (2010)</a:t>
                      </a:r>
                      <a:endParaRPr lang="uk-UA" sz="1400" dirty="0"/>
                    </a:p>
                  </a:txBody>
                  <a:tcPr/>
                </a:tc>
                <a:extLst>
                  <a:ext uri="{0D108BD9-81ED-4DB2-BD59-A6C34878D82A}">
                    <a16:rowId xmlns:a16="http://schemas.microsoft.com/office/drawing/2014/main" val="2501590886"/>
                  </a:ext>
                </a:extLst>
              </a:tr>
              <a:tr h="216747">
                <a:tc>
                  <a:txBody>
                    <a:bodyPr/>
                    <a:lstStyle/>
                    <a:p>
                      <a:r>
                        <a:rPr lang="en-GB" sz="1400" kern="1200" dirty="0">
                          <a:solidFill>
                            <a:schemeClr val="tx1"/>
                          </a:solidFill>
                          <a:effectLst/>
                          <a:latin typeface="+mn-lt"/>
                          <a:ea typeface="+mn-ea"/>
                          <a:cs typeface="+mn-cs"/>
                        </a:rPr>
                        <a:t>The causal relationship between information and communication technology and foreign direct investment</a:t>
                      </a:r>
                      <a:endParaRPr lang="uk-UA" sz="1400" i="0" dirty="0"/>
                    </a:p>
                  </a:txBody>
                  <a:tcPr/>
                </a:tc>
                <a:tc>
                  <a:txBody>
                    <a:bodyPr/>
                    <a:lstStyle/>
                    <a:p>
                      <a:r>
                        <a:rPr lang="en-GB" sz="1400" kern="1200" dirty="0" err="1">
                          <a:solidFill>
                            <a:schemeClr val="tx1"/>
                          </a:solidFill>
                          <a:effectLst/>
                          <a:latin typeface="+mn-lt"/>
                          <a:ea typeface="+mn-ea"/>
                          <a:cs typeface="+mn-cs"/>
                        </a:rPr>
                        <a:t>Gholami</a:t>
                      </a:r>
                      <a:r>
                        <a:rPr lang="en-GB" sz="1400" kern="1200" dirty="0">
                          <a:solidFill>
                            <a:schemeClr val="tx1"/>
                          </a:solidFill>
                          <a:effectLst/>
                          <a:latin typeface="+mn-lt"/>
                          <a:ea typeface="+mn-ea"/>
                          <a:cs typeface="+mn-cs"/>
                        </a:rPr>
                        <a:t>, R., Tom Lee, S. Y., &amp; </a:t>
                      </a:r>
                      <a:r>
                        <a:rPr lang="en-GB" sz="1400" kern="1200" dirty="0" err="1">
                          <a:solidFill>
                            <a:schemeClr val="tx1"/>
                          </a:solidFill>
                          <a:effectLst/>
                          <a:latin typeface="+mn-lt"/>
                          <a:ea typeface="+mn-ea"/>
                          <a:cs typeface="+mn-cs"/>
                        </a:rPr>
                        <a:t>Heshmati</a:t>
                      </a:r>
                      <a:r>
                        <a:rPr lang="en-GB" sz="1400" kern="1200" dirty="0">
                          <a:solidFill>
                            <a:schemeClr val="tx1"/>
                          </a:solidFill>
                          <a:effectLst/>
                          <a:latin typeface="+mn-lt"/>
                          <a:ea typeface="+mn-ea"/>
                          <a:cs typeface="+mn-cs"/>
                        </a:rPr>
                        <a:t>, A. (2006)</a:t>
                      </a:r>
                      <a:endParaRPr lang="uk-UA" sz="1400" dirty="0"/>
                    </a:p>
                  </a:txBody>
                  <a:tcPr/>
                </a:tc>
                <a:extLst>
                  <a:ext uri="{0D108BD9-81ED-4DB2-BD59-A6C34878D82A}">
                    <a16:rowId xmlns:a16="http://schemas.microsoft.com/office/drawing/2014/main" val="3891837946"/>
                  </a:ext>
                </a:extLst>
              </a:tr>
              <a:tr h="308187">
                <a:tc>
                  <a:txBody>
                    <a:bodyPr/>
                    <a:lstStyle/>
                    <a:p>
                      <a:r>
                        <a:rPr lang="en-GB" sz="1400" kern="1200" dirty="0">
                          <a:solidFill>
                            <a:schemeClr val="tx1"/>
                          </a:solidFill>
                          <a:effectLst/>
                          <a:latin typeface="+mn-lt"/>
                          <a:ea typeface="+mn-ea"/>
                          <a:cs typeface="+mn-cs"/>
                        </a:rPr>
                        <a:t>Is the relationship between FDI and inflation nonlinear and asymmetric? new evidence from NARDL approach</a:t>
                      </a:r>
                      <a:endParaRPr lang="uk-UA" sz="1400" i="0" dirty="0"/>
                    </a:p>
                  </a:txBody>
                  <a:tcPr/>
                </a:tc>
                <a:tc>
                  <a:txBody>
                    <a:bodyPr/>
                    <a:lstStyle/>
                    <a:p>
                      <a:r>
                        <a:rPr lang="en-GB" sz="1400" kern="1200" dirty="0">
                          <a:solidFill>
                            <a:schemeClr val="tx1"/>
                          </a:solidFill>
                          <a:effectLst/>
                          <a:latin typeface="+mn-lt"/>
                          <a:ea typeface="+mn-ea"/>
                          <a:cs typeface="+mn-cs"/>
                        </a:rPr>
                        <a:t>Hossain, S., &amp; Masih, M. (2018)</a:t>
                      </a:r>
                      <a:endParaRPr lang="uk-UA" sz="1400" dirty="0"/>
                    </a:p>
                  </a:txBody>
                  <a:tcPr/>
                </a:tc>
                <a:extLst>
                  <a:ext uri="{0D108BD9-81ED-4DB2-BD59-A6C34878D82A}">
                    <a16:rowId xmlns:a16="http://schemas.microsoft.com/office/drawing/2014/main" val="2596020363"/>
                  </a:ext>
                </a:extLst>
              </a:tr>
              <a:tr h="610435">
                <a:tc>
                  <a:txBody>
                    <a:bodyPr/>
                    <a:lstStyle/>
                    <a:p>
                      <a:r>
                        <a:rPr lang="en-GB" sz="1400" kern="1200" dirty="0">
                          <a:solidFill>
                            <a:schemeClr val="tx1"/>
                          </a:solidFill>
                          <a:effectLst/>
                          <a:latin typeface="+mn-lt"/>
                          <a:ea typeface="+mn-ea"/>
                          <a:cs typeface="+mn-cs"/>
                        </a:rPr>
                        <a:t>Exchange Rate Influence on Foreign Direct Investment: Empirical Evidence From CIS Countries </a:t>
                      </a:r>
                      <a:endParaRPr lang="uk-UA" sz="1400" i="0" dirty="0"/>
                    </a:p>
                  </a:txBody>
                  <a:tcPr/>
                </a:tc>
                <a:tc>
                  <a:txBody>
                    <a:bodyPr/>
                    <a:lstStyle/>
                    <a:p>
                      <a:r>
                        <a:rPr lang="en-GB" sz="1400" kern="1200" dirty="0" err="1">
                          <a:solidFill>
                            <a:schemeClr val="tx1"/>
                          </a:solidFill>
                          <a:effectLst/>
                          <a:latin typeface="+mn-lt"/>
                          <a:ea typeface="+mn-ea"/>
                          <a:cs typeface="+mn-cs"/>
                        </a:rPr>
                        <a:t>Khursanaliev</a:t>
                      </a:r>
                      <a:r>
                        <a:rPr lang="en-GB" sz="1400" kern="1200" dirty="0">
                          <a:solidFill>
                            <a:schemeClr val="tx1"/>
                          </a:solidFill>
                          <a:effectLst/>
                          <a:latin typeface="+mn-lt"/>
                          <a:ea typeface="+mn-ea"/>
                          <a:cs typeface="+mn-cs"/>
                        </a:rPr>
                        <a:t> B, </a:t>
                      </a:r>
                      <a:r>
                        <a:rPr lang="en-GB" sz="1400" kern="1200" dirty="0" err="1">
                          <a:solidFill>
                            <a:schemeClr val="tx1"/>
                          </a:solidFill>
                          <a:effectLst/>
                          <a:latin typeface="+mn-lt"/>
                          <a:ea typeface="+mn-ea"/>
                          <a:cs typeface="+mn-cs"/>
                        </a:rPr>
                        <a:t>Turanboyev</a:t>
                      </a:r>
                      <a:r>
                        <a:rPr lang="en-GB" sz="1400" kern="1200" dirty="0">
                          <a:solidFill>
                            <a:schemeClr val="tx1"/>
                          </a:solidFill>
                          <a:effectLst/>
                          <a:latin typeface="+mn-lt"/>
                          <a:ea typeface="+mn-ea"/>
                          <a:cs typeface="+mn-cs"/>
                        </a:rPr>
                        <a:t> B, (2022)</a:t>
                      </a:r>
                      <a:endParaRPr lang="uk-UA" sz="1400" dirty="0"/>
                    </a:p>
                  </a:txBody>
                  <a:tcPr/>
                </a:tc>
                <a:extLst>
                  <a:ext uri="{0D108BD9-81ED-4DB2-BD59-A6C34878D82A}">
                    <a16:rowId xmlns:a16="http://schemas.microsoft.com/office/drawing/2014/main" val="755215697"/>
                  </a:ext>
                </a:extLst>
              </a:tr>
              <a:tr h="321321">
                <a:tc>
                  <a:txBody>
                    <a:bodyPr/>
                    <a:lstStyle/>
                    <a:p>
                      <a:r>
                        <a:rPr lang="en-GB" sz="1400" kern="1200" dirty="0">
                          <a:solidFill>
                            <a:schemeClr val="tx1"/>
                          </a:solidFill>
                          <a:effectLst/>
                          <a:latin typeface="+mn-lt"/>
                          <a:ea typeface="+mn-ea"/>
                          <a:cs typeface="+mn-cs"/>
                        </a:rPr>
                        <a:t>Financing cost and private investment in Ghana</a:t>
                      </a:r>
                      <a:endParaRPr lang="uk-UA" sz="1400" i="0" dirty="0"/>
                    </a:p>
                  </a:txBody>
                  <a:tcPr/>
                </a:tc>
                <a:tc>
                  <a:txBody>
                    <a:bodyPr/>
                    <a:lstStyle/>
                    <a:p>
                      <a:r>
                        <a:rPr lang="en-GB" sz="1400" kern="1200" dirty="0">
                          <a:solidFill>
                            <a:schemeClr val="tx1"/>
                          </a:solidFill>
                          <a:effectLst/>
                          <a:latin typeface="+mn-lt"/>
                          <a:ea typeface="+mn-ea"/>
                          <a:cs typeface="+mn-cs"/>
                        </a:rPr>
                        <a:t>Ofosu-Mensah </a:t>
                      </a:r>
                      <a:r>
                        <a:rPr lang="en-GB" sz="1400" kern="1200" dirty="0" err="1">
                          <a:solidFill>
                            <a:schemeClr val="tx1"/>
                          </a:solidFill>
                          <a:effectLst/>
                          <a:latin typeface="+mn-lt"/>
                          <a:ea typeface="+mn-ea"/>
                          <a:cs typeface="+mn-cs"/>
                        </a:rPr>
                        <a:t>Ababio</a:t>
                      </a:r>
                      <a:r>
                        <a:rPr lang="en-GB" sz="1400" kern="1200" dirty="0">
                          <a:solidFill>
                            <a:schemeClr val="tx1"/>
                          </a:solidFill>
                          <a:effectLst/>
                          <a:latin typeface="+mn-lt"/>
                          <a:ea typeface="+mn-ea"/>
                          <a:cs typeface="+mn-cs"/>
                        </a:rPr>
                        <a:t>, J., Sarpong-</a:t>
                      </a:r>
                      <a:r>
                        <a:rPr lang="en-GB" sz="1400" kern="1200" dirty="0" err="1">
                          <a:solidFill>
                            <a:schemeClr val="tx1"/>
                          </a:solidFill>
                          <a:effectLst/>
                          <a:latin typeface="+mn-lt"/>
                          <a:ea typeface="+mn-ea"/>
                          <a:cs typeface="+mn-cs"/>
                        </a:rPr>
                        <a:t>Kumankoma</a:t>
                      </a:r>
                      <a:r>
                        <a:rPr lang="en-GB" sz="1400" kern="1200" dirty="0">
                          <a:solidFill>
                            <a:schemeClr val="tx1"/>
                          </a:solidFill>
                          <a:effectLst/>
                          <a:latin typeface="+mn-lt"/>
                          <a:ea typeface="+mn-ea"/>
                          <a:cs typeface="+mn-cs"/>
                        </a:rPr>
                        <a:t>, E., &amp; Osei, K. A. (2018)</a:t>
                      </a:r>
                      <a:endParaRPr lang="uk-UA" sz="1400" dirty="0"/>
                    </a:p>
                  </a:txBody>
                  <a:tcPr/>
                </a:tc>
                <a:extLst>
                  <a:ext uri="{0D108BD9-81ED-4DB2-BD59-A6C34878D82A}">
                    <a16:rowId xmlns:a16="http://schemas.microsoft.com/office/drawing/2014/main" val="3985450384"/>
                  </a:ext>
                </a:extLst>
              </a:tr>
              <a:tr h="610435">
                <a:tc>
                  <a:txBody>
                    <a:bodyPr/>
                    <a:lstStyle/>
                    <a:p>
                      <a:r>
                        <a:rPr lang="en-US" sz="1400" i="0" dirty="0"/>
                        <a:t>The Impact of Countries’ Participation in The ICT Services Market on </a:t>
                      </a:r>
                      <a:r>
                        <a:rPr lang="en-US" sz="1400" i="0" dirty="0" err="1"/>
                        <a:t>Economi</a:t>
                      </a:r>
                      <a:r>
                        <a:rPr lang="en-US" sz="1400" i="0" dirty="0"/>
                        <a:t> Growth, CPI, and Exchange Rates</a:t>
                      </a:r>
                      <a:endParaRPr lang="uk-UA" sz="1400" i="0" dirty="0"/>
                    </a:p>
                  </a:txBody>
                  <a:tcPr/>
                </a:tc>
                <a:tc>
                  <a:txBody>
                    <a:bodyPr/>
                    <a:lstStyle/>
                    <a:p>
                      <a:r>
                        <a:rPr lang="en-GB" sz="1400" dirty="0" err="1"/>
                        <a:t>Oliinyk</a:t>
                      </a:r>
                      <a:r>
                        <a:rPr lang="en-GB" sz="1400" dirty="0"/>
                        <a:t>, A. (2023)</a:t>
                      </a:r>
                      <a:endParaRPr lang="uk-UA" sz="1400" dirty="0"/>
                    </a:p>
                  </a:txBody>
                  <a:tcPr/>
                </a:tc>
                <a:extLst>
                  <a:ext uri="{0D108BD9-81ED-4DB2-BD59-A6C34878D82A}">
                    <a16:rowId xmlns:a16="http://schemas.microsoft.com/office/drawing/2014/main" val="3379804643"/>
                  </a:ext>
                </a:extLst>
              </a:tr>
            </a:tbl>
          </a:graphicData>
        </a:graphic>
      </p:graphicFrame>
      <p:pic>
        <p:nvPicPr>
          <p:cNvPr id="4" name="Рисунок 3">
            <a:extLst>
              <a:ext uri="{FF2B5EF4-FFF2-40B4-BE49-F238E27FC236}">
                <a16:creationId xmlns:a16="http://schemas.microsoft.com/office/drawing/2014/main" id="{19852772-3CBC-308A-44CB-6E4331681E87}"/>
              </a:ext>
            </a:extLst>
          </p:cNvPr>
          <p:cNvPicPr>
            <a:picLocks noChangeAspect="1"/>
          </p:cNvPicPr>
          <p:nvPr/>
        </p:nvPicPr>
        <p:blipFill>
          <a:blip r:embed="rId4"/>
          <a:stretch>
            <a:fillRect/>
          </a:stretch>
        </p:blipFill>
        <p:spPr>
          <a:xfrm>
            <a:off x="3433158" y="154232"/>
            <a:ext cx="2413149" cy="858797"/>
          </a:xfrm>
          <a:prstGeom prst="rect">
            <a:avLst/>
          </a:prstGeom>
        </p:spPr>
      </p:pic>
      <p:sp>
        <p:nvSpPr>
          <p:cNvPr id="9" name="TextBox 8">
            <a:extLst>
              <a:ext uri="{FF2B5EF4-FFF2-40B4-BE49-F238E27FC236}">
                <a16:creationId xmlns:a16="http://schemas.microsoft.com/office/drawing/2014/main" id="{07B8F1D2-4E84-6AA2-0658-D1871DFC4E87}"/>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2263458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523220"/>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FDI ANALYSIS </a:t>
            </a:r>
            <a:endParaRPr kumimoji="0" lang="ru-RU" sz="1400" b="1" i="0" u="none" strike="noStrike" kern="1200" cap="none" spc="0" normalizeH="0" baseline="0" noProof="0" dirty="0">
              <a:ln>
                <a:noFill/>
              </a:ln>
              <a:solidFill>
                <a:srgbClr val="662C90"/>
              </a:solidFill>
              <a:effectLst/>
              <a:uLnTx/>
              <a:uFillTx/>
              <a:ea typeface="+mn-ea"/>
              <a:cs typeface="+mn-cs"/>
            </a:endParaRPr>
          </a:p>
        </p:txBody>
      </p:sp>
      <p:pic>
        <p:nvPicPr>
          <p:cNvPr id="9" name="Рисунок 8">
            <a:extLst>
              <a:ext uri="{FF2B5EF4-FFF2-40B4-BE49-F238E27FC236}">
                <a16:creationId xmlns:a16="http://schemas.microsoft.com/office/drawing/2014/main" id="{CEC2B537-C557-2D32-4032-D1097BE9BB2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62071" y="1948974"/>
            <a:ext cx="7067837" cy="4308016"/>
          </a:xfrm>
          <a:prstGeom prst="rect">
            <a:avLst/>
          </a:prstGeom>
          <a:noFill/>
        </p:spPr>
      </p:pic>
      <p:pic>
        <p:nvPicPr>
          <p:cNvPr id="10" name="Рисунок 9">
            <a:extLst>
              <a:ext uri="{FF2B5EF4-FFF2-40B4-BE49-F238E27FC236}">
                <a16:creationId xmlns:a16="http://schemas.microsoft.com/office/drawing/2014/main" id="{9C7F29BC-07B2-EC04-AA80-3256A09CD378}"/>
              </a:ext>
            </a:extLst>
          </p:cNvPr>
          <p:cNvPicPr>
            <a:picLocks noChangeAspect="1"/>
          </p:cNvPicPr>
          <p:nvPr/>
        </p:nvPicPr>
        <p:blipFill>
          <a:blip r:embed="rId5"/>
          <a:stretch>
            <a:fillRect/>
          </a:stretch>
        </p:blipFill>
        <p:spPr>
          <a:xfrm>
            <a:off x="3433158" y="154232"/>
            <a:ext cx="2413149" cy="858797"/>
          </a:xfrm>
          <a:prstGeom prst="rect">
            <a:avLst/>
          </a:prstGeom>
        </p:spPr>
      </p:pic>
      <p:sp>
        <p:nvSpPr>
          <p:cNvPr id="11" name="TextBox 10">
            <a:extLst>
              <a:ext uri="{FF2B5EF4-FFF2-40B4-BE49-F238E27FC236}">
                <a16:creationId xmlns:a16="http://schemas.microsoft.com/office/drawing/2014/main" id="{8C65A9F2-9BDB-843E-849B-B7C0142D7AC7}"/>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1908469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7" y="1294230"/>
            <a:ext cx="9625529" cy="523220"/>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FDI flows of developing economies by regions, data for 2022</a:t>
            </a:r>
            <a:endParaRPr kumimoji="0" lang="ru-RU" sz="1400" b="1" i="0" u="none" strike="noStrike" kern="1200" cap="none" spc="0" normalizeH="0" baseline="0" noProof="0" dirty="0">
              <a:ln>
                <a:noFill/>
              </a:ln>
              <a:solidFill>
                <a:srgbClr val="662C90"/>
              </a:solidFill>
              <a:effectLst/>
              <a:uLnTx/>
              <a:uFillTx/>
              <a:ea typeface="+mn-ea"/>
              <a:cs typeface="+mn-cs"/>
            </a:endParaRPr>
          </a:p>
        </p:txBody>
      </p:sp>
      <p:pic>
        <p:nvPicPr>
          <p:cNvPr id="4" name="Рисунок 3">
            <a:extLst>
              <a:ext uri="{FF2B5EF4-FFF2-40B4-BE49-F238E27FC236}">
                <a16:creationId xmlns:a16="http://schemas.microsoft.com/office/drawing/2014/main" id="{E7FDC6B8-B6EA-EC90-B996-140BCF0BD34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26541" y="2102418"/>
            <a:ext cx="6538917" cy="3998678"/>
          </a:xfrm>
          <a:prstGeom prst="rect">
            <a:avLst/>
          </a:prstGeom>
          <a:noFill/>
        </p:spPr>
      </p:pic>
      <p:pic>
        <p:nvPicPr>
          <p:cNvPr id="8" name="Рисунок 7">
            <a:extLst>
              <a:ext uri="{FF2B5EF4-FFF2-40B4-BE49-F238E27FC236}">
                <a16:creationId xmlns:a16="http://schemas.microsoft.com/office/drawing/2014/main" id="{AECB2C7E-F673-CEF5-9C92-D7C480847938}"/>
              </a:ext>
            </a:extLst>
          </p:cNvPr>
          <p:cNvPicPr>
            <a:picLocks noChangeAspect="1"/>
          </p:cNvPicPr>
          <p:nvPr/>
        </p:nvPicPr>
        <p:blipFill>
          <a:blip r:embed="rId5"/>
          <a:stretch>
            <a:fillRect/>
          </a:stretch>
        </p:blipFill>
        <p:spPr>
          <a:xfrm>
            <a:off x="3433158" y="154232"/>
            <a:ext cx="2413149" cy="858797"/>
          </a:xfrm>
          <a:prstGeom prst="rect">
            <a:avLst/>
          </a:prstGeom>
        </p:spPr>
      </p:pic>
      <p:sp>
        <p:nvSpPr>
          <p:cNvPr id="10" name="TextBox 9">
            <a:extLst>
              <a:ext uri="{FF2B5EF4-FFF2-40B4-BE49-F238E27FC236}">
                <a16:creationId xmlns:a16="http://schemas.microsoft.com/office/drawing/2014/main" id="{5BF715A0-6F2A-472C-8137-3C0FB6B35900}"/>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3314215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20" y="1282"/>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81E1ED22-AE5B-8CFF-98E1-E8933D20E085}"/>
              </a:ext>
            </a:extLst>
          </p:cNvPr>
          <p:cNvSpPr txBox="1"/>
          <p:nvPr/>
        </p:nvSpPr>
        <p:spPr>
          <a:xfrm>
            <a:off x="345811" y="2032894"/>
            <a:ext cx="10382182" cy="2262158"/>
          </a:xfrm>
          <a:prstGeom prst="rect">
            <a:avLst/>
          </a:prstGeom>
          <a:noFill/>
        </p:spPr>
        <p:txBody>
          <a:bodyPr wrap="square">
            <a:spAutoFit/>
          </a:bodyPr>
          <a:lstStyle/>
          <a:p>
            <a:pPr marL="342900" marR="269875" lvl="0" indent="-342900" algn="just">
              <a:spcBef>
                <a:spcPts val="600"/>
              </a:spcBef>
              <a:spcAft>
                <a:spcPts val="600"/>
              </a:spcAft>
              <a:buFont typeface="+mj-lt"/>
              <a:buAutoNum type="arabicPeriod"/>
            </a:pPr>
            <a:r>
              <a:rPr lang="en-US" b="1" dirty="0">
                <a:effectLst/>
                <a:ea typeface="Times New Roman" panose="02020603050405020304" pitchFamily="18" charset="0"/>
              </a:rPr>
              <a:t>Data collection</a:t>
            </a:r>
            <a:r>
              <a:rPr lang="en-US" b="1" dirty="0">
                <a:ea typeface="Times New Roman" panose="02020603050405020304" pitchFamily="18" charset="0"/>
              </a:rPr>
              <a:t> </a:t>
            </a:r>
            <a:r>
              <a:rPr lang="en-US" dirty="0">
                <a:ea typeface="Times New Roman" panose="02020603050405020304" pitchFamily="18" charset="0"/>
              </a:rPr>
              <a:t>consists of </a:t>
            </a:r>
            <a:r>
              <a:rPr lang="en-US" sz="1800" dirty="0">
                <a:effectLst/>
                <a:ea typeface="Times New Roman" panose="02020603050405020304" pitchFamily="18" charset="0"/>
              </a:rPr>
              <a:t>four major data series:</a:t>
            </a:r>
            <a:endParaRPr lang="uk-UA" sz="1800" dirty="0">
              <a:effectLst/>
              <a:ea typeface="Times New Roman" panose="02020603050405020304" pitchFamily="18" charset="0"/>
            </a:endParaRPr>
          </a:p>
          <a:p>
            <a:pPr marL="612775" marR="269875" indent="-342900" algn="just">
              <a:spcBef>
                <a:spcPts val="600"/>
              </a:spcBef>
              <a:spcAft>
                <a:spcPts val="600"/>
              </a:spcAft>
              <a:buAutoNum type="arabicParenR"/>
            </a:pPr>
            <a:r>
              <a:rPr lang="en-US" sz="1800" dirty="0">
                <a:effectLst/>
                <a:ea typeface="Times New Roman" panose="02020603050405020304" pitchFamily="18" charset="0"/>
              </a:rPr>
              <a:t>Dependent variables Goods.</a:t>
            </a:r>
            <a:endParaRPr lang="uk-UA" sz="1800" dirty="0">
              <a:effectLst/>
              <a:ea typeface="Times New Roman" panose="02020603050405020304" pitchFamily="18" charset="0"/>
            </a:endParaRPr>
          </a:p>
          <a:p>
            <a:pPr algn="just">
              <a:spcAft>
                <a:spcPts val="300"/>
              </a:spcAft>
            </a:pPr>
            <a:r>
              <a:rPr lang="en-GB" sz="1800" kern="100" dirty="0">
                <a:solidFill>
                  <a:srgbClr val="000000"/>
                </a:solidFill>
                <a:effectLst/>
                <a:ea typeface="Calibri" panose="020F0502020204030204" pitchFamily="34" charset="0"/>
                <a:cs typeface="Times New Roman" panose="02020603050405020304" pitchFamily="18" charset="0"/>
              </a:rPr>
              <a:t>The dependent variable for this research is foreign direct investment (FDI) as a net inflow of investment to acquire a lasting interest in or management control over an enterprise operating in an economy other than that of the investor. It is the sum of equity capital, reinvested earnings, other long-term capital, and short-term capital, as shown in the balance of payments.  Foreign direct investment (net) shows the net change in foreign investment in the reporting country. </a:t>
            </a:r>
            <a:endParaRPr lang="uk-UA" sz="1800" kern="100" dirty="0">
              <a:effectLst/>
              <a:ea typeface="Calibri" panose="020F0502020204030204" pitchFamily="34" charset="0"/>
              <a:cs typeface="Times New Roman" panose="02020603050405020304" pitchFamily="18" charset="0"/>
            </a:endParaRPr>
          </a:p>
        </p:txBody>
      </p:sp>
      <p:pic>
        <p:nvPicPr>
          <p:cNvPr id="8" name="Рисунок 7">
            <a:extLst>
              <a:ext uri="{FF2B5EF4-FFF2-40B4-BE49-F238E27FC236}">
                <a16:creationId xmlns:a16="http://schemas.microsoft.com/office/drawing/2014/main" id="{E5618EB9-F2AC-12D6-0E08-9B4AF7A24980}"/>
              </a:ext>
            </a:extLst>
          </p:cNvPr>
          <p:cNvPicPr>
            <a:picLocks noChangeAspect="1"/>
          </p:cNvPicPr>
          <p:nvPr/>
        </p:nvPicPr>
        <p:blipFill>
          <a:blip r:embed="rId3"/>
          <a:stretch>
            <a:fillRect/>
          </a:stretch>
        </p:blipFill>
        <p:spPr>
          <a:xfrm>
            <a:off x="3433158" y="154232"/>
            <a:ext cx="2413149" cy="858797"/>
          </a:xfrm>
          <a:prstGeom prst="rect">
            <a:avLst/>
          </a:prstGeom>
        </p:spPr>
      </p:pic>
      <p:sp>
        <p:nvSpPr>
          <p:cNvPr id="9" name="TextBox 8">
            <a:extLst>
              <a:ext uri="{FF2B5EF4-FFF2-40B4-BE49-F238E27FC236}">
                <a16:creationId xmlns:a16="http://schemas.microsoft.com/office/drawing/2014/main" id="{B39277B4-BE13-FF48-9C8F-1C23A7E05629}"/>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571398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CD3FE459-1067-BAEF-0D92-EB90ED2EBB07}"/>
              </a:ext>
            </a:extLst>
          </p:cNvPr>
          <p:cNvSpPr txBox="1"/>
          <p:nvPr/>
        </p:nvSpPr>
        <p:spPr>
          <a:xfrm>
            <a:off x="319684" y="1756239"/>
            <a:ext cx="11110315" cy="4616648"/>
          </a:xfrm>
          <a:prstGeom prst="rect">
            <a:avLst/>
          </a:prstGeom>
          <a:noFill/>
        </p:spPr>
        <p:txBody>
          <a:bodyPr wrap="square">
            <a:spAutoFit/>
          </a:bodyPr>
          <a:lstStyle/>
          <a:p>
            <a:pPr marL="342900" marR="269875" lvl="0" indent="-342900" algn="just">
              <a:spcBef>
                <a:spcPts val="600"/>
              </a:spcBef>
              <a:spcAft>
                <a:spcPts val="600"/>
              </a:spcAft>
              <a:buFont typeface="+mj-lt"/>
              <a:buAutoNum type="arabicPeriod"/>
            </a:pPr>
            <a:r>
              <a:rPr lang="en-US" sz="1400" b="1" dirty="0">
                <a:effectLst/>
                <a:ea typeface="Times New Roman" panose="02020603050405020304" pitchFamily="18" charset="0"/>
              </a:rPr>
              <a:t>Data collection</a:t>
            </a:r>
            <a:r>
              <a:rPr lang="en-US" sz="1400" b="1" dirty="0">
                <a:ea typeface="Times New Roman" panose="02020603050405020304" pitchFamily="18" charset="0"/>
              </a:rPr>
              <a:t> </a:t>
            </a:r>
            <a:r>
              <a:rPr lang="en-US" sz="1400" dirty="0">
                <a:ea typeface="Times New Roman" panose="02020603050405020304" pitchFamily="18" charset="0"/>
              </a:rPr>
              <a:t>consists of </a:t>
            </a:r>
            <a:r>
              <a:rPr lang="en-US" sz="1400" dirty="0">
                <a:effectLst/>
                <a:ea typeface="Times New Roman" panose="02020603050405020304" pitchFamily="18" charset="0"/>
              </a:rPr>
              <a:t>four major data series:</a:t>
            </a:r>
            <a:endParaRPr lang="uk-UA" sz="1400" dirty="0">
              <a:effectLst/>
              <a:ea typeface="Times New Roman" panose="02020603050405020304" pitchFamily="18" charset="0"/>
            </a:endParaRPr>
          </a:p>
          <a:p>
            <a:pPr marL="269875" marR="269875" algn="just">
              <a:spcBef>
                <a:spcPts val="600"/>
              </a:spcBef>
              <a:spcAft>
                <a:spcPts val="600"/>
              </a:spcAft>
            </a:pPr>
            <a:r>
              <a:rPr lang="en-US" sz="1400" dirty="0">
                <a:ea typeface="Times New Roman" panose="02020603050405020304" pitchFamily="18" charset="0"/>
              </a:rPr>
              <a:t>2) </a:t>
            </a:r>
            <a:r>
              <a:rPr lang="en-US" sz="1400" dirty="0">
                <a:effectLst/>
                <a:ea typeface="Times New Roman" panose="02020603050405020304" pitchFamily="18" charset="0"/>
              </a:rPr>
              <a:t>Independent variables:</a:t>
            </a:r>
          </a:p>
          <a:p>
            <a:pPr marL="269875" marR="269875" algn="just">
              <a:spcBef>
                <a:spcPts val="600"/>
              </a:spcBef>
              <a:spcAft>
                <a:spcPts val="600"/>
              </a:spcAft>
            </a:pPr>
            <a:r>
              <a:rPr lang="en-US" sz="1400" dirty="0">
                <a:effectLst/>
                <a:ea typeface="Times New Roman" panose="02020603050405020304" pitchFamily="18" charset="0"/>
              </a:rPr>
              <a:t>2.1. </a:t>
            </a:r>
            <a:r>
              <a:rPr lang="en-US" sz="1400" b="1" dirty="0">
                <a:effectLst/>
                <a:ea typeface="Times New Roman" panose="02020603050405020304" pitchFamily="18" charset="0"/>
              </a:rPr>
              <a:t>Real GDP growth (GDP)</a:t>
            </a:r>
            <a:r>
              <a:rPr lang="en-US" sz="1400" dirty="0">
                <a:effectLst/>
                <a:ea typeface="Times New Roman" panose="02020603050405020304" pitchFamily="18" charset="0"/>
              </a:rPr>
              <a:t>, which is aimed at measuring economic growth and measured in percent. Data are collected from World Bank Open Data (2023).</a:t>
            </a:r>
          </a:p>
          <a:p>
            <a:pPr marL="269875" marR="269875" algn="just">
              <a:spcBef>
                <a:spcPts val="600"/>
              </a:spcBef>
              <a:spcAft>
                <a:spcPts val="600"/>
              </a:spcAft>
            </a:pPr>
            <a:r>
              <a:rPr lang="en-US" sz="1400" dirty="0"/>
              <a:t>2.2. </a:t>
            </a:r>
            <a:r>
              <a:rPr lang="en-US" sz="1400" b="1" dirty="0"/>
              <a:t>GDP per capita (</a:t>
            </a:r>
            <a:r>
              <a:rPr lang="en-US" sz="1400" b="1" dirty="0" err="1"/>
              <a:t>GDPpc</a:t>
            </a:r>
            <a:r>
              <a:rPr lang="en-US" sz="1400" b="1" dirty="0"/>
              <a:t>) </a:t>
            </a:r>
            <a:r>
              <a:rPr lang="en-US" sz="1400" dirty="0"/>
              <a:t>which is valued in current USD and is taken from World Bank Open Data (2023).</a:t>
            </a:r>
          </a:p>
          <a:p>
            <a:pPr marL="269875" marR="269875" algn="just">
              <a:spcBef>
                <a:spcPts val="600"/>
              </a:spcBef>
              <a:spcAft>
                <a:spcPts val="600"/>
              </a:spcAft>
            </a:pPr>
            <a:r>
              <a:rPr lang="en-US" sz="1400" dirty="0"/>
              <a:t>2.3. </a:t>
            </a:r>
            <a:r>
              <a:rPr lang="en-US" sz="1400" b="1" dirty="0"/>
              <a:t>Consumer price index (CPI)</a:t>
            </a:r>
            <a:r>
              <a:rPr lang="en-US" sz="1400" dirty="0"/>
              <a:t>. This is a classic variable in the economic model to control price change because of inflation. The indicator indicates an annual rate of consumer price change. Data are collected from </a:t>
            </a:r>
            <a:r>
              <a:rPr lang="en-US" sz="1400" dirty="0" err="1"/>
              <a:t>UNCTADstat</a:t>
            </a:r>
            <a:r>
              <a:rPr lang="en-US" sz="1400" dirty="0"/>
              <a:t> (2023).</a:t>
            </a:r>
          </a:p>
          <a:p>
            <a:pPr marL="269875" marR="269875" algn="just">
              <a:spcBef>
                <a:spcPts val="600"/>
              </a:spcBef>
              <a:spcAft>
                <a:spcPts val="600"/>
              </a:spcAft>
            </a:pPr>
            <a:r>
              <a:rPr lang="en-US" sz="1400" dirty="0"/>
              <a:t>2.4. </a:t>
            </a:r>
            <a:r>
              <a:rPr lang="en-US" sz="1400" b="1" dirty="0"/>
              <a:t>Trade openness (TO). </a:t>
            </a:r>
            <a:r>
              <a:rPr lang="en-US" sz="1400" dirty="0"/>
              <a:t>It is suggested that international trade is positively correlated with FDI. This indicator was formed as a sum of trade in goods and services measured as a share of GDP in %. Data are collected from </a:t>
            </a:r>
            <a:r>
              <a:rPr lang="en-US" sz="1400" dirty="0" err="1"/>
              <a:t>UNCTADstat</a:t>
            </a:r>
            <a:r>
              <a:rPr lang="en-US" sz="1400" dirty="0"/>
              <a:t> (2023).</a:t>
            </a:r>
          </a:p>
          <a:p>
            <a:pPr marL="269875" marR="269875" algn="just">
              <a:spcBef>
                <a:spcPts val="600"/>
              </a:spcBef>
              <a:spcAft>
                <a:spcPts val="600"/>
              </a:spcAft>
            </a:pPr>
            <a:r>
              <a:rPr lang="en-US" sz="1400" dirty="0"/>
              <a:t>2.5. </a:t>
            </a:r>
            <a:r>
              <a:rPr lang="en-US" sz="1400" b="1" dirty="0"/>
              <a:t>Nominal Exchange Rates (ER)</a:t>
            </a:r>
            <a:r>
              <a:rPr lang="en-US" sz="1400" dirty="0"/>
              <a:t>. ER is calculated as an amount of national currency per 1 US Dollar according to the IMF (2023).</a:t>
            </a:r>
          </a:p>
          <a:p>
            <a:pPr marL="269875" marR="269875" algn="just">
              <a:spcBef>
                <a:spcPts val="600"/>
              </a:spcBef>
              <a:spcAft>
                <a:spcPts val="600"/>
              </a:spcAft>
            </a:pPr>
            <a:r>
              <a:rPr lang="en-GB" sz="1400" dirty="0"/>
              <a:t>2.6</a:t>
            </a:r>
            <a:r>
              <a:rPr lang="en-GB" sz="1400" b="1" dirty="0"/>
              <a:t>. Total external debt stocks to gross national income (ED)</a:t>
            </a:r>
            <a:r>
              <a:rPr lang="en-GB" sz="1400" dirty="0"/>
              <a:t>. </a:t>
            </a:r>
            <a:r>
              <a:rPr lang="en-US" sz="1400" dirty="0"/>
              <a:t>Total external debt is debt owed to nonresidents repayable in currency, goods, or services. Total external debt is the sum of public, publicly guaranteed, and private nonguaranteed long-term debt, use of IMF credit, and short-term debt. Short-term debt includes all debt having an original maturity of one year or less and interest in arrears on long-term debt. GNI (formerly GNP) is the sum of value added by all resident producers plus any product taxes (less subsidies) not included in the valuation of output plus net receipts of primary income (compensation of employees and property income) from abroad. This indicator is formed as share of total external debt stocks in CNI for each country, in % (World Bank Open Data, 2023).</a:t>
            </a:r>
            <a:endParaRPr lang="en-GB" sz="1400" dirty="0"/>
          </a:p>
        </p:txBody>
      </p:sp>
      <p:pic>
        <p:nvPicPr>
          <p:cNvPr id="8" name="Рисунок 7">
            <a:extLst>
              <a:ext uri="{FF2B5EF4-FFF2-40B4-BE49-F238E27FC236}">
                <a16:creationId xmlns:a16="http://schemas.microsoft.com/office/drawing/2014/main" id="{0910C3CA-A704-1262-A040-CB14FDA21673}"/>
              </a:ext>
            </a:extLst>
          </p:cNvPr>
          <p:cNvPicPr>
            <a:picLocks noChangeAspect="1"/>
          </p:cNvPicPr>
          <p:nvPr/>
        </p:nvPicPr>
        <p:blipFill>
          <a:blip r:embed="rId3"/>
          <a:stretch>
            <a:fillRect/>
          </a:stretch>
        </p:blipFill>
        <p:spPr>
          <a:xfrm>
            <a:off x="3433158" y="154232"/>
            <a:ext cx="2413149" cy="858797"/>
          </a:xfrm>
          <a:prstGeom prst="rect">
            <a:avLst/>
          </a:prstGeom>
        </p:spPr>
      </p:pic>
      <p:sp>
        <p:nvSpPr>
          <p:cNvPr id="9" name="TextBox 8">
            <a:extLst>
              <a:ext uri="{FF2B5EF4-FFF2-40B4-BE49-F238E27FC236}">
                <a16:creationId xmlns:a16="http://schemas.microsoft.com/office/drawing/2014/main" id="{4EC2441B-8EB9-3DD6-A993-7B534D2A6155}"/>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2632073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CD3FE459-1067-BAEF-0D92-EB90ED2EBB07}"/>
              </a:ext>
            </a:extLst>
          </p:cNvPr>
          <p:cNvSpPr txBox="1"/>
          <p:nvPr/>
        </p:nvSpPr>
        <p:spPr>
          <a:xfrm>
            <a:off x="319684" y="1756239"/>
            <a:ext cx="11110315" cy="3508653"/>
          </a:xfrm>
          <a:prstGeom prst="rect">
            <a:avLst/>
          </a:prstGeom>
          <a:noFill/>
        </p:spPr>
        <p:txBody>
          <a:bodyPr wrap="square">
            <a:spAutoFit/>
          </a:bodyPr>
          <a:lstStyle/>
          <a:p>
            <a:pPr marL="342900" marR="269875" lvl="0" indent="-342900" algn="just">
              <a:spcBef>
                <a:spcPts val="600"/>
              </a:spcBef>
              <a:spcAft>
                <a:spcPts val="600"/>
              </a:spcAft>
              <a:buFont typeface="+mj-lt"/>
              <a:buAutoNum type="arabicPeriod"/>
            </a:pPr>
            <a:r>
              <a:rPr lang="en-US" sz="1400" b="1" dirty="0">
                <a:effectLst/>
                <a:ea typeface="Times New Roman" panose="02020603050405020304" pitchFamily="18" charset="0"/>
              </a:rPr>
              <a:t>Data collection</a:t>
            </a:r>
            <a:r>
              <a:rPr lang="en-US" sz="1400" b="1" dirty="0">
                <a:ea typeface="Times New Roman" panose="02020603050405020304" pitchFamily="18" charset="0"/>
              </a:rPr>
              <a:t> </a:t>
            </a:r>
            <a:r>
              <a:rPr lang="en-US" sz="1400" dirty="0">
                <a:ea typeface="Times New Roman" panose="02020603050405020304" pitchFamily="18" charset="0"/>
              </a:rPr>
              <a:t>consists of </a:t>
            </a:r>
            <a:r>
              <a:rPr lang="en-US" sz="1400" dirty="0">
                <a:effectLst/>
                <a:ea typeface="Times New Roman" panose="02020603050405020304" pitchFamily="18" charset="0"/>
              </a:rPr>
              <a:t>four major data series:</a:t>
            </a:r>
            <a:endParaRPr lang="uk-UA" sz="1400" dirty="0">
              <a:effectLst/>
              <a:ea typeface="Times New Roman" panose="02020603050405020304" pitchFamily="18" charset="0"/>
            </a:endParaRPr>
          </a:p>
          <a:p>
            <a:pPr marL="269875" marR="269875" algn="just">
              <a:spcBef>
                <a:spcPts val="600"/>
              </a:spcBef>
              <a:spcAft>
                <a:spcPts val="600"/>
              </a:spcAft>
            </a:pPr>
            <a:r>
              <a:rPr lang="en-US" sz="1400" dirty="0">
                <a:ea typeface="Times New Roman" panose="02020603050405020304" pitchFamily="18" charset="0"/>
              </a:rPr>
              <a:t>2) </a:t>
            </a:r>
            <a:r>
              <a:rPr lang="en-US" sz="1400" dirty="0">
                <a:effectLst/>
                <a:ea typeface="Times New Roman" panose="02020603050405020304" pitchFamily="18" charset="0"/>
              </a:rPr>
              <a:t>Independent variables:</a:t>
            </a:r>
          </a:p>
          <a:p>
            <a:pPr marL="269875" marR="269875" algn="just">
              <a:spcBef>
                <a:spcPts val="600"/>
              </a:spcBef>
              <a:spcAft>
                <a:spcPts val="600"/>
              </a:spcAft>
            </a:pPr>
            <a:r>
              <a:rPr lang="en-US" sz="1400" dirty="0"/>
              <a:t>2.7. </a:t>
            </a:r>
            <a:r>
              <a:rPr lang="en-US" sz="1400" b="1" dirty="0"/>
              <a:t>The value added of an industry (VAI)</a:t>
            </a:r>
            <a:r>
              <a:rPr lang="en-US" sz="1400" dirty="0"/>
              <a:t>. Annual growth rate for industrial value added based on constant local currency. Aggregates are based on constant 2010 U.S. dollars. Industry corresponds to ISIC divisions 10-45 and includes manufacturing (ISIC divisions 15-37). It comprises value added in mining, manufacturing (also reported as a separate subgroup), construction, electricity, water, and gas. Value added is the net output of a sector after adding up all outputs and subtracting intermediate inputs. It is calculated without making deductions for depreciation of fabricated assets or depletion and degradation of natural resources. The origin of value added is determined by the International Standard Industrial Classification (ISIC), revision 3 (World Bank Open Data, 2023).</a:t>
            </a:r>
          </a:p>
          <a:p>
            <a:pPr marL="269875" marR="269875" algn="just">
              <a:spcBef>
                <a:spcPts val="600"/>
              </a:spcBef>
              <a:spcAft>
                <a:spcPts val="600"/>
              </a:spcAft>
            </a:pPr>
            <a:r>
              <a:rPr lang="en-US" sz="1400" dirty="0"/>
              <a:t>2.8. </a:t>
            </a:r>
            <a:r>
              <a:rPr lang="en-US" sz="1400" b="1" dirty="0"/>
              <a:t>Information, computer and technology services trade (ICT)</a:t>
            </a:r>
            <a:r>
              <a:rPr lang="en-US" sz="1400" dirty="0"/>
              <a:t>. The variable is measured as a share of ICT services export and import in GDP for each country, in % (</a:t>
            </a:r>
            <a:r>
              <a:rPr lang="en-US" sz="1400" dirty="0" err="1"/>
              <a:t>UNCTADstat</a:t>
            </a:r>
            <a:r>
              <a:rPr lang="en-US" sz="1400" dirty="0"/>
              <a:t>, 2023).</a:t>
            </a:r>
          </a:p>
          <a:p>
            <a:pPr marL="269875" marR="269875" algn="just">
              <a:spcBef>
                <a:spcPts val="600"/>
              </a:spcBef>
              <a:spcAft>
                <a:spcPts val="600"/>
              </a:spcAft>
            </a:pPr>
            <a:r>
              <a:rPr lang="en-US" sz="1400" dirty="0"/>
              <a:t>2.9. </a:t>
            </a:r>
            <a:r>
              <a:rPr lang="en-US" sz="1400" b="1" dirty="0"/>
              <a:t>Political stability (PS)</a:t>
            </a:r>
            <a:r>
              <a:rPr lang="en-US" sz="1400" dirty="0"/>
              <a:t>. It is expected that in countries and periods with high government change, FDI will be lowered. To control this change Political stability and Absence of Violence/Terrorism (Political Stability) were added to the model as an independent variable. This variable varies from -2,5 (the lowest political stability) to 2,5 (the highest political stability). Data are collected from World Bank Open Data (2023).</a:t>
            </a:r>
          </a:p>
        </p:txBody>
      </p:sp>
      <p:pic>
        <p:nvPicPr>
          <p:cNvPr id="8" name="Рисунок 7">
            <a:extLst>
              <a:ext uri="{FF2B5EF4-FFF2-40B4-BE49-F238E27FC236}">
                <a16:creationId xmlns:a16="http://schemas.microsoft.com/office/drawing/2014/main" id="{0910C3CA-A704-1262-A040-CB14FDA21673}"/>
              </a:ext>
            </a:extLst>
          </p:cNvPr>
          <p:cNvPicPr>
            <a:picLocks noChangeAspect="1"/>
          </p:cNvPicPr>
          <p:nvPr/>
        </p:nvPicPr>
        <p:blipFill>
          <a:blip r:embed="rId3"/>
          <a:stretch>
            <a:fillRect/>
          </a:stretch>
        </p:blipFill>
        <p:spPr>
          <a:xfrm>
            <a:off x="3433158" y="154232"/>
            <a:ext cx="2413149" cy="858797"/>
          </a:xfrm>
          <a:prstGeom prst="rect">
            <a:avLst/>
          </a:prstGeom>
        </p:spPr>
      </p:pic>
      <p:sp>
        <p:nvSpPr>
          <p:cNvPr id="9" name="TextBox 8">
            <a:extLst>
              <a:ext uri="{FF2B5EF4-FFF2-40B4-BE49-F238E27FC236}">
                <a16:creationId xmlns:a16="http://schemas.microsoft.com/office/drawing/2014/main" id="{4EC2441B-8EB9-3DD6-A993-7B534D2A6155}"/>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2848398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CD3FE459-1067-BAEF-0D92-EB90ED2EBB07}"/>
              </a:ext>
            </a:extLst>
          </p:cNvPr>
          <p:cNvSpPr txBox="1"/>
          <p:nvPr/>
        </p:nvSpPr>
        <p:spPr>
          <a:xfrm>
            <a:off x="440267" y="2164418"/>
            <a:ext cx="11110315" cy="1354217"/>
          </a:xfrm>
          <a:prstGeom prst="rect">
            <a:avLst/>
          </a:prstGeom>
          <a:noFill/>
        </p:spPr>
        <p:txBody>
          <a:bodyPr wrap="square">
            <a:spAutoFit/>
          </a:bodyPr>
          <a:lstStyle/>
          <a:p>
            <a:pPr marR="269875" lvl="0" algn="just">
              <a:spcBef>
                <a:spcPts val="600"/>
              </a:spcBef>
              <a:spcAft>
                <a:spcPts val="600"/>
              </a:spcAft>
            </a:pPr>
            <a:r>
              <a:rPr lang="en-US" b="1" dirty="0">
                <a:effectLst/>
                <a:ea typeface="Times New Roman" panose="02020603050405020304" pitchFamily="18" charset="0"/>
              </a:rPr>
              <a:t>2. Countries Set Defining</a:t>
            </a:r>
            <a:r>
              <a:rPr lang="en-US" sz="1800" dirty="0">
                <a:effectLst/>
                <a:ea typeface="Times New Roman" panose="02020603050405020304" pitchFamily="18" charset="0"/>
              </a:rPr>
              <a:t>:</a:t>
            </a:r>
            <a:endParaRPr lang="uk-UA" sz="1800" dirty="0">
              <a:effectLst/>
              <a:ea typeface="Times New Roman" panose="02020603050405020304" pitchFamily="18" charset="0"/>
            </a:endParaRPr>
          </a:p>
          <a:p>
            <a:pPr marL="269875" marR="269875" algn="just">
              <a:spcBef>
                <a:spcPts val="600"/>
              </a:spcBef>
              <a:spcAft>
                <a:spcPts val="600"/>
              </a:spcAft>
            </a:pPr>
            <a:r>
              <a:rPr lang="en-US" dirty="0">
                <a:ea typeface="Times New Roman" panose="02020603050405020304" pitchFamily="18" charset="0"/>
              </a:rPr>
              <a:t>After data collection, countries set defining was performed. In this research, the number of observed developing countries (economies) is 91. For this study, all variables were aggregated as mean values of data series for 2003-2021.</a:t>
            </a:r>
            <a:endParaRPr lang="en-US" sz="1800" dirty="0">
              <a:effectLst/>
              <a:ea typeface="Times New Roman" panose="02020603050405020304" pitchFamily="18" charset="0"/>
            </a:endParaRPr>
          </a:p>
        </p:txBody>
      </p:sp>
      <p:pic>
        <p:nvPicPr>
          <p:cNvPr id="9" name="Рисунок 8">
            <a:extLst>
              <a:ext uri="{FF2B5EF4-FFF2-40B4-BE49-F238E27FC236}">
                <a16:creationId xmlns:a16="http://schemas.microsoft.com/office/drawing/2014/main" id="{3C159559-04B6-49BE-0FE1-0D343D594DB5}"/>
              </a:ext>
            </a:extLst>
          </p:cNvPr>
          <p:cNvPicPr>
            <a:picLocks noChangeAspect="1"/>
          </p:cNvPicPr>
          <p:nvPr/>
        </p:nvPicPr>
        <p:blipFill>
          <a:blip r:embed="rId3"/>
          <a:stretch>
            <a:fillRect/>
          </a:stretch>
        </p:blipFill>
        <p:spPr>
          <a:xfrm>
            <a:off x="3433158" y="154232"/>
            <a:ext cx="2413149" cy="858797"/>
          </a:xfrm>
          <a:prstGeom prst="rect">
            <a:avLst/>
          </a:prstGeom>
        </p:spPr>
      </p:pic>
      <p:sp>
        <p:nvSpPr>
          <p:cNvPr id="10" name="TextBox 9">
            <a:extLst>
              <a:ext uri="{FF2B5EF4-FFF2-40B4-BE49-F238E27FC236}">
                <a16:creationId xmlns:a16="http://schemas.microsoft.com/office/drawing/2014/main" id="{65DE1D4E-B6B0-87F7-65F8-32B956FA06AA}"/>
              </a:ext>
            </a:extLst>
          </p:cNvPr>
          <p:cNvSpPr txBox="1"/>
          <p:nvPr/>
        </p:nvSpPr>
        <p:spPr>
          <a:xfrm>
            <a:off x="5765800" y="424042"/>
            <a:ext cx="5941770" cy="738664"/>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DETERMINANTS OF FOREIGN DIRECT INVESTMENT IN DEVELOPING ECONOMIES: COMPREHENSIVE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1686079573"/>
      </p:ext>
    </p:extLst>
  </p:cSld>
  <p:clrMapOvr>
    <a:masterClrMapping/>
  </p:clrMapOvr>
</p:sld>
</file>

<file path=ppt/theme/theme1.xml><?xml version="1.0" encoding="utf-8"?>
<a:theme xmlns:a="http://schemas.openxmlformats.org/drawingml/2006/main" name="Тема Office">
  <a:themeElements>
    <a:clrScheme name="Офіс">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Офіс">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Офіс">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Офіс">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Офіс">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Офіс">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TotalTime>
  <Words>3558</Words>
  <Application>Microsoft Office PowerPoint</Application>
  <PresentationFormat>Широкий екран</PresentationFormat>
  <Paragraphs>484</Paragraphs>
  <Slides>18</Slides>
  <Notes>9</Notes>
  <HiddenSlides>0</HiddenSlides>
  <MMClips>0</MMClips>
  <ScaleCrop>false</ScaleCrop>
  <HeadingPairs>
    <vt:vector size="6" baseType="variant">
      <vt:variant>
        <vt:lpstr>Використані шрифти</vt:lpstr>
      </vt:variant>
      <vt:variant>
        <vt:i4>7</vt:i4>
      </vt:variant>
      <vt:variant>
        <vt:lpstr>Тема</vt:lpstr>
      </vt:variant>
      <vt:variant>
        <vt:i4>1</vt:i4>
      </vt:variant>
      <vt:variant>
        <vt:lpstr>Заголовки слайдів</vt:lpstr>
      </vt:variant>
      <vt:variant>
        <vt:i4>18</vt:i4>
      </vt:variant>
    </vt:vector>
  </HeadingPairs>
  <TitlesOfParts>
    <vt:vector size="26" baseType="lpstr">
      <vt:lpstr>DengXian</vt:lpstr>
      <vt:lpstr>SimSun</vt:lpstr>
      <vt:lpstr>Arial</vt:lpstr>
      <vt:lpstr>Calibri</vt:lpstr>
      <vt:lpstr>Calibri Light</vt:lpstr>
      <vt:lpstr>Garamond</vt:lpstr>
      <vt:lpstr>Times New Roman</vt:lpstr>
      <vt:lpstr>Тема Office</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Презентація PowerPoint</dc:title>
  <dc:creator>Andrii Oliinyk</dc:creator>
  <cp:lastModifiedBy>Олійник Андрій Анатолійович</cp:lastModifiedBy>
  <cp:revision>14</cp:revision>
  <dcterms:created xsi:type="dcterms:W3CDTF">2023-05-26T08:37:48Z</dcterms:created>
  <dcterms:modified xsi:type="dcterms:W3CDTF">2025-05-23T16:19:01Z</dcterms:modified>
</cp:coreProperties>
</file>